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3" r:id="rId1"/>
  </p:sldMasterIdLst>
  <p:notesMasterIdLst>
    <p:notesMasterId r:id="rId28"/>
  </p:notesMasterIdLst>
  <p:sldIdLst>
    <p:sldId id="278" r:id="rId2"/>
    <p:sldId id="257" r:id="rId3"/>
    <p:sldId id="258" r:id="rId4"/>
    <p:sldId id="259" r:id="rId5"/>
    <p:sldId id="285" r:id="rId6"/>
    <p:sldId id="260" r:id="rId7"/>
    <p:sldId id="279" r:id="rId8"/>
    <p:sldId id="263" r:id="rId9"/>
    <p:sldId id="280" r:id="rId10"/>
    <p:sldId id="286" r:id="rId11"/>
    <p:sldId id="281" r:id="rId12"/>
    <p:sldId id="265" r:id="rId13"/>
    <p:sldId id="288" r:id="rId14"/>
    <p:sldId id="289" r:id="rId15"/>
    <p:sldId id="282" r:id="rId16"/>
    <p:sldId id="267" r:id="rId17"/>
    <p:sldId id="268" r:id="rId18"/>
    <p:sldId id="269" r:id="rId19"/>
    <p:sldId id="283" r:id="rId20"/>
    <p:sldId id="270" r:id="rId21"/>
    <p:sldId id="290" r:id="rId22"/>
    <p:sldId id="272" r:id="rId23"/>
    <p:sldId id="284" r:id="rId24"/>
    <p:sldId id="291" r:id="rId25"/>
    <p:sldId id="274" r:id="rId26"/>
    <p:sldId id="27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Windows" initials="UW"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5BD4FF"/>
    <a:srgbClr val="00B0F0"/>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A50C2A-BBCC-44CE-94EE-9CA514ED0B63}" type="datetimeFigureOut">
              <a:rPr lang="fr-FR" smtClean="0"/>
              <a:t>27/04/2025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AF081E-647F-46A5-A0DB-2181D0FEA769}" type="slidenum">
              <a:rPr lang="fr-FR" smtClean="0"/>
              <a:t>‹N°›</a:t>
            </a:fld>
            <a:endParaRPr lang="fr-FR"/>
          </a:p>
        </p:txBody>
      </p:sp>
    </p:spTree>
    <p:extLst>
      <p:ext uri="{BB962C8B-B14F-4D97-AF65-F5344CB8AC3E}">
        <p14:creationId xmlns:p14="http://schemas.microsoft.com/office/powerpoint/2010/main" val="649878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FAF081E-647F-46A5-A0DB-2181D0FEA769}" type="slidenum">
              <a:rPr lang="fr-FR" smtClean="0"/>
              <a:t>2</a:t>
            </a:fld>
            <a:endParaRPr lang="fr-FR"/>
          </a:p>
        </p:txBody>
      </p:sp>
    </p:spTree>
    <p:extLst>
      <p:ext uri="{BB962C8B-B14F-4D97-AF65-F5344CB8AC3E}">
        <p14:creationId xmlns:p14="http://schemas.microsoft.com/office/powerpoint/2010/main" val="2319057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EEF2FCE8-64CD-4D3D-8B8F-487A45B600D1}"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66957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26AF3856-70BF-42E7-A60C-DA6BEB47B746}"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45660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F598974F-7101-4381-B736-DECA28C8E5E7}"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26969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A14B2A07-B0D5-47A6-B9DF-0445DCD99EBB}"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937059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3E5DF7F0-4F1E-4456-A77A-A76978488FD4}"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02238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5FDD3C8E-BEAD-4EBE-B247-8AE03119C6E2}"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823611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854E41B-6509-42AA-BA0A-62F4D077D755}"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061188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3205D51-997A-4753-BEC0-CD4D487BB4CA}"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48789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2957136-5BDB-456B-9506-FAC70727EF2B}"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295150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D6437F2F-6271-4EBC-82B3-D8FBE3D1212A}" type="datetime1">
              <a:rPr lang="fr-FR" smtClean="0"/>
              <a:t>27/04/2025</a:t>
            </a:fld>
            <a:endParaRPr lang="fr-FR"/>
          </a:p>
        </p:txBody>
      </p:sp>
      <p:sp>
        <p:nvSpPr>
          <p:cNvPr id="5" name="Footer Placeholder 4"/>
          <p:cNvSpPr>
            <a:spLocks noGrp="1"/>
          </p:cNvSpPr>
          <p:nvPr>
            <p:ph type="ftr" sz="quarter" idx="11"/>
          </p:nvPr>
        </p:nvSpPr>
        <p:spPr/>
        <p:txBody>
          <a:bodyPr/>
          <a:lstStyle/>
          <a:p>
            <a:r>
              <a:rPr lang="fr-FR" smtClean="0"/>
              <a:t>cio centre 2025</a:t>
            </a:r>
            <a:endParaRPr lang="fr-FR"/>
          </a:p>
        </p:txBody>
      </p:sp>
      <p:sp>
        <p:nvSpPr>
          <p:cNvPr id="6" name="Slide Number Placeholder 5"/>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178785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20D9CE8D-653E-4762-8C7B-89027FBD0148}" type="datetime1">
              <a:rPr lang="fr-FR" smtClean="0"/>
              <a:t>27/04/2025</a:t>
            </a:fld>
            <a:endParaRPr lang="fr-FR"/>
          </a:p>
        </p:txBody>
      </p:sp>
      <p:sp>
        <p:nvSpPr>
          <p:cNvPr id="6" name="Footer Placeholder 5"/>
          <p:cNvSpPr>
            <a:spLocks noGrp="1"/>
          </p:cNvSpPr>
          <p:nvPr>
            <p:ph type="ftr" sz="quarter" idx="11"/>
          </p:nvPr>
        </p:nvSpPr>
        <p:spPr/>
        <p:txBody>
          <a:bodyPr/>
          <a:lstStyle/>
          <a:p>
            <a:r>
              <a:rPr lang="fr-FR" smtClean="0"/>
              <a:t>cio centre 2025</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645364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67363A0B-8B02-4745-8A60-5331BEC25D17}" type="datetime1">
              <a:rPr lang="fr-FR" smtClean="0"/>
              <a:t>27/04/2025</a:t>
            </a:fld>
            <a:endParaRPr lang="fr-FR"/>
          </a:p>
        </p:txBody>
      </p:sp>
      <p:sp>
        <p:nvSpPr>
          <p:cNvPr id="8" name="Footer Placeholder 7"/>
          <p:cNvSpPr>
            <a:spLocks noGrp="1"/>
          </p:cNvSpPr>
          <p:nvPr>
            <p:ph type="ftr" sz="quarter" idx="11"/>
          </p:nvPr>
        </p:nvSpPr>
        <p:spPr/>
        <p:txBody>
          <a:bodyPr/>
          <a:lstStyle/>
          <a:p>
            <a:r>
              <a:rPr lang="fr-FR" smtClean="0"/>
              <a:t>cio centre 2025</a:t>
            </a:r>
            <a:endParaRPr lang="fr-FR"/>
          </a:p>
        </p:txBody>
      </p:sp>
      <p:sp>
        <p:nvSpPr>
          <p:cNvPr id="9" name="Slide Number Placeholder 8"/>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00637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22CAF0F0-114A-4047-84ED-C79DBE1B5B38}" type="datetime1">
              <a:rPr lang="fr-FR" smtClean="0"/>
              <a:t>27/04/2025</a:t>
            </a:fld>
            <a:endParaRPr lang="fr-FR"/>
          </a:p>
        </p:txBody>
      </p:sp>
      <p:sp>
        <p:nvSpPr>
          <p:cNvPr id="4" name="Footer Placeholder 3"/>
          <p:cNvSpPr>
            <a:spLocks noGrp="1"/>
          </p:cNvSpPr>
          <p:nvPr>
            <p:ph type="ftr" sz="quarter" idx="11"/>
          </p:nvPr>
        </p:nvSpPr>
        <p:spPr/>
        <p:txBody>
          <a:bodyPr/>
          <a:lstStyle/>
          <a:p>
            <a:r>
              <a:rPr lang="fr-FR" smtClean="0"/>
              <a:t>cio centre 2025</a:t>
            </a:r>
            <a:endParaRPr lang="fr-FR"/>
          </a:p>
        </p:txBody>
      </p:sp>
      <p:sp>
        <p:nvSpPr>
          <p:cNvPr id="5" name="Slide Number Placeholder 4"/>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113895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4A447-945A-4A55-BC66-20F69DDB490C}" type="datetime1">
              <a:rPr lang="fr-FR" smtClean="0"/>
              <a:t>27/04/2025</a:t>
            </a:fld>
            <a:endParaRPr lang="fr-FR"/>
          </a:p>
        </p:txBody>
      </p:sp>
      <p:sp>
        <p:nvSpPr>
          <p:cNvPr id="3" name="Footer Placeholder 2"/>
          <p:cNvSpPr>
            <a:spLocks noGrp="1"/>
          </p:cNvSpPr>
          <p:nvPr>
            <p:ph type="ftr" sz="quarter" idx="11"/>
          </p:nvPr>
        </p:nvSpPr>
        <p:spPr/>
        <p:txBody>
          <a:bodyPr/>
          <a:lstStyle/>
          <a:p>
            <a:r>
              <a:rPr lang="fr-FR" smtClean="0"/>
              <a:t>cio centre 2025</a:t>
            </a:r>
            <a:endParaRPr lang="fr-FR"/>
          </a:p>
        </p:txBody>
      </p:sp>
      <p:sp>
        <p:nvSpPr>
          <p:cNvPr id="4" name="Slide Number Placeholder 3"/>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646782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7D0B9556-F6AD-4EC3-A926-9796DB265478}" type="datetime1">
              <a:rPr lang="fr-FR" smtClean="0"/>
              <a:t>27/04/2025</a:t>
            </a:fld>
            <a:endParaRPr lang="fr-FR"/>
          </a:p>
        </p:txBody>
      </p:sp>
      <p:sp>
        <p:nvSpPr>
          <p:cNvPr id="6" name="Footer Placeholder 5"/>
          <p:cNvSpPr>
            <a:spLocks noGrp="1"/>
          </p:cNvSpPr>
          <p:nvPr>
            <p:ph type="ftr" sz="quarter" idx="11"/>
          </p:nvPr>
        </p:nvSpPr>
        <p:spPr/>
        <p:txBody>
          <a:bodyPr/>
          <a:lstStyle/>
          <a:p>
            <a:r>
              <a:rPr lang="fr-FR" smtClean="0"/>
              <a:t>cio centre 2025</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2022151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6756004B-358C-4324-AE95-24B1F118052D}" type="datetime1">
              <a:rPr lang="fr-FR" smtClean="0"/>
              <a:t>27/04/2025</a:t>
            </a:fld>
            <a:endParaRPr lang="fr-FR"/>
          </a:p>
        </p:txBody>
      </p:sp>
      <p:sp>
        <p:nvSpPr>
          <p:cNvPr id="6" name="Footer Placeholder 5"/>
          <p:cNvSpPr>
            <a:spLocks noGrp="1"/>
          </p:cNvSpPr>
          <p:nvPr>
            <p:ph type="ftr" sz="quarter" idx="11"/>
          </p:nvPr>
        </p:nvSpPr>
        <p:spPr/>
        <p:txBody>
          <a:bodyPr/>
          <a:lstStyle/>
          <a:p>
            <a:r>
              <a:rPr lang="fr-FR" smtClean="0"/>
              <a:t>cio centre 2025</a:t>
            </a:r>
            <a:endParaRPr lang="fr-FR"/>
          </a:p>
        </p:txBody>
      </p:sp>
      <p:sp>
        <p:nvSpPr>
          <p:cNvPr id="7" name="Slide Number Placeholder 6"/>
          <p:cNvSpPr>
            <a:spLocks noGrp="1"/>
          </p:cNvSpPr>
          <p:nvPr>
            <p:ph type="sldNum" sz="quarter" idx="12"/>
          </p:nvPr>
        </p:nvSpPr>
        <p:spPr/>
        <p:txBody>
          <a:bodyPr/>
          <a:lstStyle/>
          <a:p>
            <a:fld id="{08335D1C-BE19-42D2-9F40-A9128FB000FC}" type="slidenum">
              <a:rPr lang="fr-FR" smtClean="0"/>
              <a:t>‹N°›</a:t>
            </a:fld>
            <a:endParaRPr lang="fr-FR"/>
          </a:p>
        </p:txBody>
      </p:sp>
    </p:spTree>
    <p:extLst>
      <p:ext uri="{BB962C8B-B14F-4D97-AF65-F5344CB8AC3E}">
        <p14:creationId xmlns:p14="http://schemas.microsoft.com/office/powerpoint/2010/main" val="3042380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689196-0535-41CF-92DE-634E71EF674B}" type="datetime1">
              <a:rPr lang="fr-FR" smtClean="0"/>
              <a:t>27/04/2025</a:t>
            </a:fld>
            <a:endParaRPr lang="fr-F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FR" smtClean="0"/>
              <a:t>cio centre 2025</a:t>
            </a:r>
            <a:endParaRPr lang="fr-F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08335D1C-BE19-42D2-9F40-A9128FB000FC}" type="slidenum">
              <a:rPr lang="fr-FR" smtClean="0"/>
              <a:t>‹N°›</a:t>
            </a:fld>
            <a:endParaRPr lang="fr-FR"/>
          </a:p>
        </p:txBody>
      </p:sp>
    </p:spTree>
    <p:extLst>
      <p:ext uri="{BB962C8B-B14F-4D97-AF65-F5344CB8AC3E}">
        <p14:creationId xmlns:p14="http://schemas.microsoft.com/office/powerpoint/2010/main" val="26209790"/>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Lst>
  <p:hf hdr="0" dt="0"/>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0312759F@ac-toulouse.fr"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rea-muret.mon-ent-occitanie.f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samis2@ac-toulouse.fr"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https://www.demarches-simplifiees.fr/commencer/2024-cycle-preparatoire-classe-de-seconde-hgaronne-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joseph-saverne.mon-ent-occitanie.fr/actualites/section-europeenne-espagnol-inscriptions-2025-58240.htm" TargetMode="External"/><Relationship Id="rId2" Type="http://schemas.openxmlformats.org/officeDocument/2006/relationships/hyperlink" Target="https://victor-hugo-colomiers.mon-ent-occitanie.fr/comment-demander-une-admiss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685332" y="1700808"/>
            <a:ext cx="7773338" cy="2376264"/>
          </a:xfrm>
        </p:spPr>
        <p:txBody>
          <a:bodyPr/>
          <a:lstStyle/>
          <a:p>
            <a:pPr algn="ctr"/>
            <a:r>
              <a:rPr lang="fr-FR" b="1" dirty="0" smtClean="0"/>
              <a:t>Réunion après 3</a:t>
            </a:r>
            <a:r>
              <a:rPr lang="fr-FR" b="1" baseline="30000" dirty="0" smtClean="0"/>
              <a:t>ème</a:t>
            </a:r>
            <a:r>
              <a:rPr lang="fr-FR" b="1" dirty="0" smtClean="0"/>
              <a:t> </a:t>
            </a:r>
            <a:endParaRPr lang="fr-FR" b="1"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a:t>
            </a:fld>
            <a:endParaRPr lang="fr-FR"/>
          </a:p>
        </p:txBody>
      </p:sp>
    </p:spTree>
    <p:extLst>
      <p:ext uri="{BB962C8B-B14F-4D97-AF65-F5344CB8AC3E}">
        <p14:creationId xmlns:p14="http://schemas.microsoft.com/office/powerpoint/2010/main" val="229161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8"/>
            <a:ext cx="6347713" cy="1008112"/>
          </a:xfrm>
        </p:spPr>
        <p:txBody>
          <a:bodyPr>
            <a:normAutofit fontScale="90000"/>
          </a:bodyPr>
          <a:lstStyle/>
          <a:p>
            <a:r>
              <a:rPr lang="fr-FR" dirty="0" smtClean="0"/>
              <a:t>Seconde binationale ABIBAC/BACHIBAC/ESABAC</a:t>
            </a:r>
            <a:endParaRPr lang="fr-FR" dirty="0"/>
          </a:p>
        </p:txBody>
      </p:sp>
      <p:sp>
        <p:nvSpPr>
          <p:cNvPr id="3" name="Espace réservé du contenu 2"/>
          <p:cNvSpPr>
            <a:spLocks noGrp="1"/>
          </p:cNvSpPr>
          <p:nvPr>
            <p:ph idx="1"/>
          </p:nvPr>
        </p:nvSpPr>
        <p:spPr>
          <a:xfrm>
            <a:off x="609598" y="1484784"/>
            <a:ext cx="8138865" cy="4921704"/>
          </a:xfrm>
        </p:spPr>
        <p:txBody>
          <a:bodyPr>
            <a:normAutofit/>
          </a:bodyPr>
          <a:lstStyle/>
          <a:p>
            <a:r>
              <a:rPr lang="fr-FR" dirty="0">
                <a:latin typeface="Times New Roman" panose="02020603050405020304" pitchFamily="18" charset="0"/>
                <a:cs typeface="Times New Roman" panose="02020603050405020304" pitchFamily="18" charset="0"/>
              </a:rPr>
              <a:t>Annexe académique </a:t>
            </a:r>
            <a:r>
              <a:rPr lang="fr-FR" i="1" dirty="0">
                <a:latin typeface="Times New Roman" panose="02020603050405020304" pitchFamily="18" charset="0"/>
                <a:cs typeface="Times New Roman" panose="02020603050405020304" pitchFamily="18" charset="0"/>
              </a:rPr>
              <a:t>Recrutement en sections binationales - </a:t>
            </a:r>
            <a:r>
              <a:rPr lang="fr-FR" i="1" dirty="0" err="1">
                <a:latin typeface="Times New Roman" panose="02020603050405020304" pitchFamily="18" charset="0"/>
                <a:cs typeface="Times New Roman" panose="02020603050405020304" pitchFamily="18" charset="0"/>
              </a:rPr>
              <a:t>Abibac</a:t>
            </a:r>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Bachibac</a:t>
            </a:r>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Esabac</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Date limite de candidature : </a:t>
            </a:r>
            <a:r>
              <a:rPr lang="fr-FR" b="1" dirty="0">
                <a:latin typeface="Times New Roman" panose="02020603050405020304" pitchFamily="18" charset="0"/>
                <a:cs typeface="Times New Roman" panose="02020603050405020304" pitchFamily="18" charset="0"/>
              </a:rPr>
              <a:t>consulter les sites des établissements</a:t>
            </a: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-ABIBAC (Baccalauréat </a:t>
            </a:r>
            <a:r>
              <a:rPr lang="fr-FR" dirty="0" err="1">
                <a:latin typeface="Times New Roman" panose="02020603050405020304" pitchFamily="18" charset="0"/>
                <a:cs typeface="Times New Roman" panose="02020603050405020304" pitchFamily="18" charset="0"/>
              </a:rPr>
              <a:t>français+Abitum</a:t>
            </a:r>
            <a:r>
              <a:rPr lang="fr-FR" dirty="0">
                <a:latin typeface="Times New Roman" panose="02020603050405020304" pitchFamily="18" charset="0"/>
                <a:cs typeface="Times New Roman" panose="02020603050405020304" pitchFamily="18" charset="0"/>
              </a:rPr>
              <a:t> allemand): Lycée Victor Hugo </a:t>
            </a:r>
            <a:r>
              <a:rPr lang="fr-FR" dirty="0" smtClean="0">
                <a:latin typeface="Times New Roman" panose="02020603050405020304" pitchFamily="18" charset="0"/>
                <a:cs typeface="Times New Roman" panose="02020603050405020304" pitchFamily="18" charset="0"/>
              </a:rPr>
              <a:t>16 mai 2025 (Colomiers</a:t>
            </a:r>
            <a:r>
              <a:rPr lang="fr-FR" dirty="0">
                <a:latin typeface="Times New Roman" panose="02020603050405020304" pitchFamily="18" charset="0"/>
                <a:cs typeface="Times New Roman" panose="02020603050405020304" pitchFamily="18" charset="0"/>
              </a:rPr>
              <a:t>), Lycée Saint-Sernin </a:t>
            </a:r>
            <a:r>
              <a:rPr lang="fr-FR" dirty="0" smtClean="0">
                <a:latin typeface="Times New Roman" panose="02020603050405020304" pitchFamily="18" charset="0"/>
                <a:cs typeface="Times New Roman" panose="02020603050405020304" pitchFamily="18" charset="0"/>
              </a:rPr>
              <a:t> 15 MAI 2025(Toulouse</a:t>
            </a:r>
            <a:r>
              <a:rPr lang="fr-FR" dirty="0">
                <a:latin typeface="Times New Roman" panose="02020603050405020304" pitchFamily="18" charset="0"/>
                <a:cs typeface="Times New Roman" panose="02020603050405020304" pitchFamily="18" charset="0"/>
              </a:rPr>
              <a:t>). Il est conseillé de demander les 2 établissements.</a:t>
            </a:r>
          </a:p>
          <a:p>
            <a:pPr marL="0" indent="0">
              <a:buNone/>
            </a:pPr>
            <a:r>
              <a:rPr lang="fr-FR" dirty="0">
                <a:latin typeface="Times New Roman" panose="02020603050405020304" pitchFamily="18" charset="0"/>
                <a:cs typeface="Times New Roman" panose="02020603050405020304" pitchFamily="18" charset="0"/>
              </a:rPr>
              <a:t>-BACHIBAC (Baccalauréat </a:t>
            </a:r>
            <a:r>
              <a:rPr lang="fr-FR" dirty="0" err="1">
                <a:latin typeface="Times New Roman" panose="02020603050405020304" pitchFamily="18" charset="0"/>
                <a:cs typeface="Times New Roman" panose="02020603050405020304" pitchFamily="18" charset="0"/>
              </a:rPr>
              <a:t>français+bachillerato</a:t>
            </a:r>
            <a:r>
              <a:rPr lang="fr-FR" dirty="0">
                <a:latin typeface="Times New Roman" panose="02020603050405020304" pitchFamily="18" charset="0"/>
                <a:cs typeface="Times New Roman" panose="02020603050405020304" pitchFamily="18" charset="0"/>
              </a:rPr>
              <a:t> espagnol) : Lycée Pierre d’Aragon (Muret), lycée Victor Hugo (Colomiers), lycée Edmond Rostand (</a:t>
            </a:r>
            <a:r>
              <a:rPr lang="fr-FR" dirty="0" err="1">
                <a:latin typeface="Times New Roman" panose="02020603050405020304" pitchFamily="18" charset="0"/>
                <a:cs typeface="Times New Roman" panose="02020603050405020304" pitchFamily="18" charset="0"/>
              </a:rPr>
              <a:t>Bagnères</a:t>
            </a:r>
            <a:r>
              <a:rPr lang="fr-FR" dirty="0">
                <a:latin typeface="Times New Roman" panose="02020603050405020304" pitchFamily="18" charset="0"/>
                <a:cs typeface="Times New Roman" panose="02020603050405020304" pitchFamily="18" charset="0"/>
              </a:rPr>
              <a:t> de Luchon).</a:t>
            </a:r>
          </a:p>
          <a:p>
            <a:pPr marL="0" indent="0">
              <a:buNone/>
            </a:pPr>
            <a:r>
              <a:rPr lang="fr-FR" dirty="0">
                <a:latin typeface="Times New Roman" panose="02020603050405020304" pitchFamily="18" charset="0"/>
                <a:cs typeface="Times New Roman" panose="02020603050405020304" pitchFamily="18" charset="0"/>
              </a:rPr>
              <a:t>-ESABAC (Baccalauréat </a:t>
            </a:r>
            <a:r>
              <a:rPr lang="fr-FR" dirty="0" err="1">
                <a:latin typeface="Times New Roman" panose="02020603050405020304" pitchFamily="18" charset="0"/>
                <a:cs typeface="Times New Roman" panose="02020603050405020304" pitchFamily="18" charset="0"/>
              </a:rPr>
              <a:t>français+esama</a:t>
            </a:r>
            <a:r>
              <a:rPr lang="fr-FR" dirty="0">
                <a:latin typeface="Times New Roman" panose="02020603050405020304" pitchFamily="18" charset="0"/>
                <a:cs typeface="Times New Roman" panose="02020603050405020304" pitchFamily="18" charset="0"/>
              </a:rPr>
              <a:t> di </a:t>
            </a:r>
            <a:r>
              <a:rPr lang="fr-FR" dirty="0" err="1">
                <a:latin typeface="Times New Roman" panose="02020603050405020304" pitchFamily="18" charset="0"/>
                <a:cs typeface="Times New Roman" panose="02020603050405020304" pitchFamily="18" charset="0"/>
              </a:rPr>
              <a:t>stato</a:t>
            </a:r>
            <a:r>
              <a:rPr lang="fr-FR" dirty="0">
                <a:latin typeface="Times New Roman" panose="02020603050405020304" pitchFamily="18" charset="0"/>
                <a:cs typeface="Times New Roman" panose="02020603050405020304" pitchFamily="18" charset="0"/>
              </a:rPr>
              <a:t> italien) : Lycée Pierre de Fermat (pas de possibilité d’internat).</a:t>
            </a:r>
          </a:p>
          <a:p>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10</a:t>
            </a:fld>
            <a:endParaRPr lang="fr-FR"/>
          </a:p>
        </p:txBody>
      </p:sp>
    </p:spTree>
    <p:extLst>
      <p:ext uri="{BB962C8B-B14F-4D97-AF65-F5344CB8AC3E}">
        <p14:creationId xmlns:p14="http://schemas.microsoft.com/office/powerpoint/2010/main" val="2983483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
            <a:ext cx="8219256" cy="678626"/>
          </a:xfrm>
        </p:spPr>
        <p:txBody>
          <a:bodyPr>
            <a:normAutofit/>
          </a:bodyPr>
          <a:lstStyle/>
          <a:p>
            <a:r>
              <a:rPr lang="fr-FR" dirty="0" smtClean="0"/>
              <a:t>Demande de </a:t>
            </a:r>
            <a:r>
              <a:rPr lang="fr-FR" dirty="0" smtClean="0"/>
              <a:t>vœux priorisés</a:t>
            </a:r>
            <a:endParaRPr lang="fr-FR" dirty="0"/>
          </a:p>
        </p:txBody>
      </p:sp>
      <p:sp>
        <p:nvSpPr>
          <p:cNvPr id="3" name="Espace réservé du contenu 2"/>
          <p:cNvSpPr>
            <a:spLocks noGrp="1"/>
          </p:cNvSpPr>
          <p:nvPr>
            <p:ph idx="1"/>
          </p:nvPr>
        </p:nvSpPr>
        <p:spPr>
          <a:xfrm>
            <a:off x="0" y="678627"/>
            <a:ext cx="9144000" cy="6179373"/>
          </a:xfrm>
        </p:spPr>
        <p:txBody>
          <a:bodyPr>
            <a:noAutofit/>
          </a:bodyPr>
          <a:lstStyle/>
          <a:p>
            <a:r>
              <a:rPr lang="fr-FR" b="1" dirty="0">
                <a:latin typeface="Times New Roman" panose="02020603050405020304" pitchFamily="18" charset="0"/>
                <a:cs typeface="Times New Roman" panose="02020603050405020304" pitchFamily="18" charset="0"/>
              </a:rPr>
              <a:t>Les options SI et CIT sont regroupés sous un seul vœu 2GT SC-IG sciences de l’ingénieur </a:t>
            </a:r>
            <a:r>
              <a:rPr lang="fr-FR" b="1" dirty="0" smtClean="0">
                <a:latin typeface="Times New Roman" panose="02020603050405020304" pitchFamily="18" charset="0"/>
                <a:cs typeface="Times New Roman" panose="02020603050405020304" pitchFamily="18" charset="0"/>
              </a:rPr>
              <a:t>:</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Annexe </a:t>
            </a:r>
            <a:r>
              <a:rPr lang="fr-FR" b="1" dirty="0" smtClean="0">
                <a:latin typeface="Times New Roman" panose="02020603050405020304" pitchFamily="18" charset="0"/>
                <a:cs typeface="Times New Roman" panose="02020603050405020304" pitchFamily="18" charset="0"/>
              </a:rPr>
              <a:t>Vœux priorisés</a:t>
            </a:r>
            <a:r>
              <a:rPr lang="fr-FR" dirty="0">
                <a:latin typeface="Times New Roman" panose="02020603050405020304" pitchFamily="18" charset="0"/>
                <a:cs typeface="Times New Roman" panose="02020603050405020304" pitchFamily="18" charset="0"/>
              </a:rPr>
              <a:t> : A remettre au Principal du collège </a:t>
            </a:r>
            <a:r>
              <a:rPr lang="fr-FR" b="1" dirty="0">
                <a:latin typeface="Times New Roman" panose="02020603050405020304" pitchFamily="18" charset="0"/>
                <a:cs typeface="Times New Roman" panose="02020603050405020304" pitchFamily="18" charset="0"/>
              </a:rPr>
              <a:t>avant le </a:t>
            </a:r>
            <a:r>
              <a:rPr lang="fr-FR" b="1" dirty="0">
                <a:solidFill>
                  <a:srgbClr val="FF0000"/>
                </a:solidFill>
                <a:latin typeface="Times New Roman" panose="02020603050405020304" pitchFamily="18" charset="0"/>
                <a:cs typeface="Times New Roman" panose="02020603050405020304" pitchFamily="18" charset="0"/>
              </a:rPr>
              <a:t>21 mai 2025</a:t>
            </a:r>
            <a:r>
              <a:rPr lang="fr-FR" dirty="0">
                <a:latin typeface="Times New Roman" panose="02020603050405020304" pitchFamily="18" charset="0"/>
                <a:cs typeface="Times New Roman" panose="02020603050405020304" pitchFamily="18" charset="0"/>
              </a:rPr>
              <a:t>.</a:t>
            </a:r>
          </a:p>
          <a:p>
            <a:pPr marL="0" indent="0">
              <a:buNone/>
            </a:pPr>
            <a:r>
              <a:rPr lang="fr-FR" dirty="0">
                <a:solidFill>
                  <a:srgbClr val="FF0000"/>
                </a:solidFill>
                <a:latin typeface="Times New Roman" panose="02020603050405020304" pitchFamily="18" charset="0"/>
                <a:cs typeface="Times New Roman" panose="02020603050405020304" pitchFamily="18" charset="0"/>
              </a:rPr>
              <a:t>Un seul vœu possible</a:t>
            </a: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p>
          <a:p>
            <a:pPr marL="0" lvl="0" indent="0">
              <a:buNone/>
            </a:pPr>
            <a:r>
              <a:rPr lang="fr-FR" b="1" dirty="0">
                <a:latin typeface="Times New Roman" panose="02020603050405020304" pitchFamily="18" charset="0"/>
                <a:cs typeface="Times New Roman" panose="02020603050405020304" pitchFamily="18" charset="0"/>
              </a:rPr>
              <a:t>2GT SC-IG Sciences de l’ingénieur options priorisées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-Sciences de l’ingénieur</a:t>
            </a:r>
          </a:p>
          <a:p>
            <a:pPr marL="0" indent="0">
              <a:buNone/>
            </a:pPr>
            <a:r>
              <a:rPr lang="fr-FR" dirty="0">
                <a:latin typeface="Times New Roman" panose="02020603050405020304" pitchFamily="18" charset="0"/>
                <a:cs typeface="Times New Roman" panose="02020603050405020304" pitchFamily="18" charset="0"/>
              </a:rPr>
              <a:t>-Création et innovation technologique</a:t>
            </a:r>
          </a:p>
          <a:p>
            <a:pPr marL="0" indent="0">
              <a:buNone/>
            </a:pPr>
            <a:r>
              <a:rPr lang="fr-FR" dirty="0">
                <a:latin typeface="Times New Roman" panose="02020603050405020304" pitchFamily="18" charset="0"/>
                <a:cs typeface="Times New Roman" panose="02020603050405020304" pitchFamily="18" charset="0"/>
              </a:rPr>
              <a:t>Etablissements concernés : Victor Hugo (Colomiers) ; Muret (Charles de Gaulle) ; Toulouse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Toulouse (Stéphane Hessel); </a:t>
            </a:r>
            <a:r>
              <a:rPr lang="fr-FR" dirty="0" err="1">
                <a:latin typeface="Times New Roman" panose="02020603050405020304" pitchFamily="18" charset="0"/>
                <a:cs typeface="Times New Roman" panose="02020603050405020304" pitchFamily="18" charset="0"/>
              </a:rPr>
              <a:t>Gourdan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Polignan</a:t>
            </a:r>
            <a:r>
              <a:rPr lang="fr-FR" dirty="0">
                <a:latin typeface="Times New Roman" panose="02020603050405020304" pitchFamily="18" charset="0"/>
                <a:cs typeface="Times New Roman" panose="02020603050405020304" pitchFamily="18" charset="0"/>
              </a:rPr>
              <a:t> (Paul </a:t>
            </a:r>
            <a:r>
              <a:rPr lang="fr-FR" dirty="0" err="1">
                <a:latin typeface="Times New Roman" panose="02020603050405020304" pitchFamily="18" charset="0"/>
                <a:cs typeface="Times New Roman" panose="02020603050405020304" pitchFamily="18" charset="0"/>
              </a:rPr>
              <a:t>Mathou</a:t>
            </a: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2GT </a:t>
            </a:r>
            <a:r>
              <a:rPr lang="fr-FR" b="1" dirty="0">
                <a:latin typeface="Times New Roman" panose="02020603050405020304" pitchFamily="18" charset="0"/>
                <a:cs typeface="Times New Roman" panose="02020603050405020304" pitchFamily="18" charset="0"/>
              </a:rPr>
              <a:t>BIOTE Biotechnologies option priorisée</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-Toulouse (Stéphane Hessel)  </a:t>
            </a:r>
          </a:p>
          <a:p>
            <a:pPr marL="0" lvl="0" indent="0">
              <a:buNone/>
            </a:pPr>
            <a:r>
              <a:rPr lang="fr-FR" b="1" dirty="0">
                <a:latin typeface="Times New Roman" panose="02020603050405020304" pitchFamily="18" charset="0"/>
                <a:cs typeface="Times New Roman" panose="02020603050405020304" pitchFamily="18" charset="0"/>
              </a:rPr>
              <a:t>2GT SLABO Sciences et Laboratoire option priorisée</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-Toulouse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a:t>
            </a:r>
            <a:r>
              <a:rPr lang="fr-FR" dirty="0" err="1">
                <a:latin typeface="Times New Roman" panose="02020603050405020304" pitchFamily="18" charset="0"/>
                <a:cs typeface="Times New Roman" panose="02020603050405020304" pitchFamily="18" charset="0"/>
              </a:rPr>
              <a:t>Gourdan</a:t>
            </a:r>
            <a:r>
              <a:rPr lang="fr-FR" dirty="0">
                <a:latin typeface="Times New Roman" panose="02020603050405020304" pitchFamily="18" charset="0"/>
                <a:cs typeface="Times New Roman" panose="02020603050405020304" pitchFamily="18" charset="0"/>
              </a:rPr>
              <a:t> - </a:t>
            </a:r>
            <a:r>
              <a:rPr lang="fr-FR" dirty="0" err="1">
                <a:latin typeface="Times New Roman" panose="02020603050405020304" pitchFamily="18" charset="0"/>
                <a:cs typeface="Times New Roman" panose="02020603050405020304" pitchFamily="18" charset="0"/>
              </a:rPr>
              <a:t>Polignan</a:t>
            </a:r>
            <a:r>
              <a:rPr lang="fr-FR" dirty="0">
                <a:latin typeface="Times New Roman" panose="02020603050405020304" pitchFamily="18" charset="0"/>
                <a:cs typeface="Times New Roman" panose="02020603050405020304" pitchFamily="18" charset="0"/>
              </a:rPr>
              <a:t> (Paul </a:t>
            </a:r>
            <a:r>
              <a:rPr lang="fr-FR" dirty="0" err="1">
                <a:latin typeface="Times New Roman" panose="02020603050405020304" pitchFamily="18" charset="0"/>
                <a:cs typeface="Times New Roman" panose="02020603050405020304" pitchFamily="18" charset="0"/>
              </a:rPr>
              <a:t>Mathou</a:t>
            </a:r>
            <a:r>
              <a:rPr lang="fr-FR" dirty="0">
                <a:latin typeface="Times New Roman" panose="02020603050405020304" pitchFamily="18" charset="0"/>
                <a:cs typeface="Times New Roman" panose="02020603050405020304" pitchFamily="18" charset="0"/>
              </a:rPr>
              <a:t>) Pibrac (Nelson Mandela) </a:t>
            </a:r>
          </a:p>
          <a:p>
            <a:pPr marL="0" indent="0">
              <a:buNone/>
            </a:pP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p>
          <a:p>
            <a:pPr marL="0" indent="0">
              <a:buNone/>
            </a:pPr>
            <a:endParaRPr lang="fr-FR" dirty="0" smtClean="0">
              <a:latin typeface="Times New Roman" panose="02020603050405020304" pitchFamily="18" charset="0"/>
              <a:cs typeface="Times New Roman" panose="02020603050405020304" pitchFamily="18" charset="0"/>
            </a:endParaRP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11</a:t>
            </a:fld>
            <a:endParaRPr lang="fr-F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Tree>
    <p:extLst>
      <p:ext uri="{BB962C8B-B14F-4D97-AF65-F5344CB8AC3E}">
        <p14:creationId xmlns:p14="http://schemas.microsoft.com/office/powerpoint/2010/main" val="2105889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16633"/>
            <a:ext cx="8507288" cy="5766644"/>
          </a:xfrm>
        </p:spPr>
        <p:txBody>
          <a:bodyPr>
            <a:normAutofit/>
          </a:bodyPr>
          <a:lstStyle/>
          <a:p>
            <a:pPr marL="0" lvl="0" indent="0" algn="ctr">
              <a:lnSpc>
                <a:spcPct val="115000"/>
              </a:lnSpc>
              <a:buNone/>
            </a:pPr>
            <a:r>
              <a:rPr lang="fr-FR" sz="2000" b="1" dirty="0" smtClean="0">
                <a:solidFill>
                  <a:srgbClr val="92D050"/>
                </a:solidFill>
                <a:effectLst>
                  <a:outerShdw blurRad="38100" dist="38100" dir="2700000" algn="tl">
                    <a:srgbClr val="000000">
                      <a:alpha val="43137"/>
                    </a:srgbClr>
                  </a:outerShdw>
                </a:effectLst>
                <a:latin typeface="Times New Roman"/>
                <a:ea typeface="Calibri"/>
                <a:cs typeface="Times New Roman"/>
              </a:rPr>
              <a:t>Dispositifs sport-études</a:t>
            </a:r>
            <a:r>
              <a:rPr lang="fr-FR" sz="2000" b="1" dirty="0" smtClean="0">
                <a:solidFill>
                  <a:srgbClr val="92D050"/>
                </a:solidFill>
                <a:effectLst>
                  <a:outerShdw blurRad="38100" dist="38100" dir="2700000" algn="tl">
                    <a:srgbClr val="000000">
                      <a:alpha val="43137"/>
                    </a:srgbClr>
                  </a:outerShdw>
                </a:effectLst>
                <a:latin typeface="Times New Roman"/>
                <a:ea typeface="Calibri"/>
                <a:cs typeface="Times New Roman"/>
              </a:rPr>
              <a:t>:</a:t>
            </a:r>
            <a:endParaRPr lang="fr-FR" sz="2000" b="1" dirty="0">
              <a:solidFill>
                <a:srgbClr val="92D050"/>
              </a:solidFill>
              <a:effectLst>
                <a:outerShdw blurRad="38100" dist="38100" dir="2700000" algn="tl">
                  <a:srgbClr val="000000">
                    <a:alpha val="43137"/>
                  </a:srgbClr>
                </a:outerShdw>
              </a:effectLst>
              <a:latin typeface="Times New Roman"/>
              <a:ea typeface="Calibri"/>
              <a:cs typeface="Times New Roman"/>
            </a:endParaRPr>
          </a:p>
          <a:p>
            <a:pPr marL="0" indent="0">
              <a:buNone/>
            </a:pPr>
            <a:r>
              <a:rPr lang="fr-FR" sz="1700" dirty="0">
                <a:latin typeface="Times New Roman" panose="02020603050405020304" pitchFamily="18" charset="0"/>
                <a:cs typeface="Times New Roman" panose="02020603050405020304" pitchFamily="18" charset="0"/>
              </a:rPr>
              <a:t>Les dispositifs sport-études sont créés au profil des élèves manifestant des aptitudes sportives particulières, dans la perspective d’une pratique sportive d’excellence et d’accession au haut niveau.</a:t>
            </a:r>
          </a:p>
          <a:p>
            <a:pPr marL="0" indent="0">
              <a:buNone/>
            </a:pPr>
            <a:r>
              <a:rPr lang="fr-FR" sz="1700" dirty="0">
                <a:latin typeface="Times New Roman" panose="02020603050405020304" pitchFamily="18" charset="0"/>
                <a:cs typeface="Times New Roman" panose="02020603050405020304" pitchFamily="18" charset="0"/>
              </a:rPr>
              <a:t>Les dispositifs sport-études remplacent les sections d’excellence sportive en renforçant les aménagements en faveur d’une pratique sportive plus soutenue.</a:t>
            </a:r>
          </a:p>
          <a:p>
            <a:pPr marL="0" indent="0">
              <a:buNone/>
            </a:pPr>
            <a:r>
              <a:rPr lang="fr-FR" sz="1700" dirty="0">
                <a:latin typeface="Times New Roman" panose="02020603050405020304" pitchFamily="18" charset="0"/>
                <a:cs typeface="Times New Roman" panose="02020603050405020304" pitchFamily="18" charset="0"/>
              </a:rPr>
              <a:t>En amont de leur demande, les familles sont invitées à prendre contact avec l’établissement scolaire concerné par ce dispositif et la maison régionale de la performance (MRP) afin que leur soient expliquées les conditions de l’aménagement du parcours sport-études et les procédures d’affectation.</a:t>
            </a:r>
          </a:p>
          <a:p>
            <a:pPr marL="0" lvl="0" indent="0">
              <a:buNone/>
            </a:pPr>
            <a:r>
              <a:rPr lang="fr-FR" sz="1700" dirty="0">
                <a:latin typeface="Times New Roman" panose="02020603050405020304" pitchFamily="18" charset="0"/>
                <a:cs typeface="Times New Roman" panose="02020603050405020304" pitchFamily="18" charset="0"/>
              </a:rPr>
              <a:t>La classe sport –études accueille plusieurs élèves à haut potentiel sportif ou élèves sportifs de haut niveau</a:t>
            </a:r>
            <a:r>
              <a:rPr lang="fr-FR" sz="1700" dirty="0" smtClean="0">
                <a:latin typeface="Times New Roman" panose="02020603050405020304" pitchFamily="18" charset="0"/>
                <a:cs typeface="Times New Roman" panose="02020603050405020304" pitchFamily="18" charset="0"/>
              </a:rPr>
              <a:t>.</a:t>
            </a:r>
            <a:r>
              <a:rPr lang="fr-FR" sz="1700" dirty="0">
                <a:latin typeface="Times New Roman" panose="02020603050405020304" pitchFamily="18" charset="0"/>
                <a:cs typeface="Times New Roman" panose="02020603050405020304" pitchFamily="18" charset="0"/>
              </a:rPr>
              <a:t> </a:t>
            </a:r>
          </a:p>
          <a:p>
            <a:pPr marL="0" indent="0">
              <a:buNone/>
            </a:pPr>
            <a:r>
              <a:rPr lang="fr-FR" sz="1700" b="1" dirty="0">
                <a:solidFill>
                  <a:srgbClr val="FF0000"/>
                </a:solidFill>
                <a:latin typeface="Times New Roman" panose="02020603050405020304" pitchFamily="18" charset="0"/>
                <a:cs typeface="Times New Roman" panose="02020603050405020304" pitchFamily="18" charset="0"/>
              </a:rPr>
              <a:t>Attention</a:t>
            </a:r>
            <a:r>
              <a:rPr lang="fr-FR" sz="1700" b="1" dirty="0">
                <a:latin typeface="Times New Roman" panose="02020603050405020304" pitchFamily="18" charset="0"/>
                <a:cs typeface="Times New Roman" panose="02020603050405020304" pitchFamily="18" charset="0"/>
              </a:rPr>
              <a:t> </a:t>
            </a:r>
            <a:r>
              <a:rPr lang="fr-FR" sz="1700" b="1" dirty="0" smtClean="0">
                <a:latin typeface="Times New Roman" panose="02020603050405020304" pitchFamily="18" charset="0"/>
                <a:cs typeface="Times New Roman" panose="02020603050405020304" pitchFamily="18" charset="0"/>
              </a:rPr>
              <a:t>:</a:t>
            </a:r>
            <a:r>
              <a:rPr lang="fr-FR" sz="1700" b="1" dirty="0">
                <a:latin typeface="Times New Roman" panose="02020603050405020304" pitchFamily="18" charset="0"/>
                <a:cs typeface="Times New Roman" panose="02020603050405020304" pitchFamily="18" charset="0"/>
              </a:rPr>
              <a:t> </a:t>
            </a:r>
            <a:endParaRPr lang="fr-FR" sz="1700" dirty="0">
              <a:latin typeface="Times New Roman" panose="02020603050405020304" pitchFamily="18" charset="0"/>
              <a:cs typeface="Times New Roman" panose="02020603050405020304" pitchFamily="18" charset="0"/>
            </a:endParaRPr>
          </a:p>
          <a:p>
            <a:pPr lvl="0"/>
            <a:r>
              <a:rPr lang="fr-FR" sz="1700" dirty="0">
                <a:latin typeface="Times New Roman" panose="02020603050405020304" pitchFamily="18" charset="0"/>
                <a:cs typeface="Times New Roman" panose="02020603050405020304" pitchFamily="18" charset="0"/>
              </a:rPr>
              <a:t>Le recrutement des élèves en classe sport-études est dérogatoire à la carte scolaire</a:t>
            </a:r>
            <a:r>
              <a:rPr lang="fr-FR" sz="1700" dirty="0" smtClean="0">
                <a:latin typeface="Times New Roman" panose="02020603050405020304" pitchFamily="18" charset="0"/>
                <a:cs typeface="Times New Roman" panose="02020603050405020304" pitchFamily="18" charset="0"/>
              </a:rPr>
              <a:t>.</a:t>
            </a:r>
            <a:endParaRPr lang="fr-FR" sz="17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12</a:t>
            </a:fld>
            <a:endParaRPr lang="fr-FR"/>
          </a:p>
        </p:txBody>
      </p:sp>
    </p:spTree>
    <p:extLst>
      <p:ext uri="{BB962C8B-B14F-4D97-AF65-F5344CB8AC3E}">
        <p14:creationId xmlns:p14="http://schemas.microsoft.com/office/powerpoint/2010/main" val="2892356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579120"/>
            <a:ext cx="6347713" cy="401608"/>
          </a:xfrm>
        </p:spPr>
        <p:txBody>
          <a:bodyPr>
            <a:normAutofit/>
          </a:bodyPr>
          <a:lstStyle/>
          <a:p>
            <a:pPr algn="ctr"/>
            <a:r>
              <a:rPr lang="fr-FR" sz="2000" b="1" dirty="0" smtClean="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Dispositifs sport -études</a:t>
            </a:r>
            <a:endParaRPr lang="fr-FR" sz="20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251520" y="1124744"/>
            <a:ext cx="8568952" cy="5281744"/>
          </a:xfrm>
        </p:spPr>
        <p:txBody>
          <a:bodyPr>
            <a:noAutofit/>
          </a:bodyPr>
          <a:lstStyle/>
          <a:p>
            <a:r>
              <a:rPr lang="fr-FR" dirty="0">
                <a:latin typeface="Times New Roman" panose="02020603050405020304" pitchFamily="18" charset="0"/>
                <a:cs typeface="Times New Roman" panose="02020603050405020304" pitchFamily="18" charset="0"/>
              </a:rPr>
              <a:t>Liste des classes sport-études lycée dans le département de la Haute-Garonne</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SKI </a:t>
            </a:r>
            <a:r>
              <a:rPr lang="fr-FR" dirty="0">
                <a:latin typeface="Times New Roman" panose="02020603050405020304" pitchFamily="18" charset="0"/>
                <a:cs typeface="Times New Roman" panose="02020603050405020304" pitchFamily="18" charset="0"/>
              </a:rPr>
              <a:t>ALPIN : LPO Edmond Rostand-</a:t>
            </a:r>
            <a:r>
              <a:rPr lang="fr-FR" dirty="0" err="1">
                <a:latin typeface="Times New Roman" panose="02020603050405020304" pitchFamily="18" charset="0"/>
                <a:cs typeface="Times New Roman" panose="02020603050405020304" pitchFamily="18" charset="0"/>
              </a:rPr>
              <a:t>Bagnères</a:t>
            </a:r>
            <a:r>
              <a:rPr lang="fr-FR" dirty="0">
                <a:latin typeface="Times New Roman" panose="02020603050405020304" pitchFamily="18" charset="0"/>
                <a:cs typeface="Times New Roman" panose="02020603050405020304" pitchFamily="18" charset="0"/>
              </a:rPr>
              <a:t> de Luchon</a:t>
            </a:r>
          </a:p>
          <a:p>
            <a:pPr marL="0" lvl="0" indent="0">
              <a:buNone/>
            </a:pPr>
            <a:r>
              <a:rPr lang="fr-FR" dirty="0">
                <a:latin typeface="Times New Roman" panose="02020603050405020304" pitchFamily="18" charset="0"/>
                <a:cs typeface="Times New Roman" panose="02020603050405020304" pitchFamily="18" charset="0"/>
              </a:rPr>
              <a:t>GYMNASTIQUE Lycée Privé le </a:t>
            </a:r>
            <a:r>
              <a:rPr lang="fr-FR" dirty="0" err="1">
                <a:latin typeface="Times New Roman" panose="02020603050405020304" pitchFamily="18" charset="0"/>
                <a:cs typeface="Times New Roman" panose="02020603050405020304" pitchFamily="18" charset="0"/>
              </a:rPr>
              <a:t>Ferradou</a:t>
            </a:r>
            <a:r>
              <a:rPr lang="fr-FR" dirty="0">
                <a:latin typeface="Times New Roman" panose="02020603050405020304" pitchFamily="18" charset="0"/>
                <a:cs typeface="Times New Roman" panose="02020603050405020304" pitchFamily="18" charset="0"/>
              </a:rPr>
              <a:t> Blagnac</a:t>
            </a:r>
          </a:p>
          <a:p>
            <a:pPr marL="0" lvl="0" indent="0">
              <a:buNone/>
            </a:pPr>
            <a:r>
              <a:rPr lang="fr-FR" dirty="0">
                <a:latin typeface="Times New Roman" panose="02020603050405020304" pitchFamily="18" charset="0"/>
                <a:cs typeface="Times New Roman" panose="02020603050405020304" pitchFamily="18" charset="0"/>
              </a:rPr>
              <a:t>BASKET-BALL masculin LPO Gallieni-Toulouse</a:t>
            </a:r>
          </a:p>
          <a:p>
            <a:pPr marL="0" lvl="0" indent="0">
              <a:buNone/>
            </a:pPr>
            <a:r>
              <a:rPr lang="fr-FR" dirty="0">
                <a:latin typeface="Times New Roman" panose="02020603050405020304" pitchFamily="18" charset="0"/>
                <a:cs typeface="Times New Roman" panose="02020603050405020304" pitchFamily="18" charset="0"/>
              </a:rPr>
              <a:t>BASKET-BALL féminine –LGT Joséphine Baker/LP Gisèle Halimi</a:t>
            </a:r>
          </a:p>
          <a:p>
            <a:pPr marL="0" lvl="0" indent="0">
              <a:buNone/>
            </a:pPr>
            <a:r>
              <a:rPr lang="fr-FR" dirty="0">
                <a:latin typeface="Times New Roman" panose="02020603050405020304" pitchFamily="18" charset="0"/>
                <a:cs typeface="Times New Roman" panose="02020603050405020304" pitchFamily="18" charset="0"/>
              </a:rPr>
              <a:t>FOOTBALL masculin LPO </a:t>
            </a:r>
            <a:r>
              <a:rPr lang="fr-FR" dirty="0" err="1">
                <a:latin typeface="Times New Roman" panose="02020603050405020304" pitchFamily="18" charset="0"/>
                <a:cs typeface="Times New Roman" panose="02020603050405020304" pitchFamily="18" charset="0"/>
              </a:rPr>
              <a:t>Déodat</a:t>
            </a:r>
            <a:r>
              <a:rPr lang="fr-FR" dirty="0">
                <a:latin typeface="Times New Roman" panose="02020603050405020304" pitchFamily="18" charset="0"/>
                <a:cs typeface="Times New Roman" panose="02020603050405020304" pitchFamily="18" charset="0"/>
              </a:rPr>
              <a:t> de Séverac Toulouse</a:t>
            </a:r>
          </a:p>
          <a:p>
            <a:pPr marL="0" lvl="0" indent="0">
              <a:buNone/>
            </a:pPr>
            <a:r>
              <a:rPr lang="fr-FR" dirty="0">
                <a:latin typeface="Times New Roman" panose="02020603050405020304" pitchFamily="18" charset="0"/>
                <a:cs typeface="Times New Roman" panose="02020603050405020304" pitchFamily="18" charset="0"/>
              </a:rPr>
              <a:t>RUGBY –LGT Bellevue Toulouse</a:t>
            </a:r>
          </a:p>
          <a:p>
            <a:pPr marL="0" lvl="0" indent="0">
              <a:buNone/>
            </a:pPr>
            <a:r>
              <a:rPr lang="fr-FR" dirty="0">
                <a:latin typeface="Times New Roman" panose="02020603050405020304" pitchFamily="18" charset="0"/>
                <a:cs typeface="Times New Roman" panose="02020603050405020304" pitchFamily="18" charset="0"/>
              </a:rPr>
              <a:t>FOOTBALL féminin LPO Simone de Beauvoir </a:t>
            </a:r>
            <a:r>
              <a:rPr lang="fr-FR" dirty="0" err="1">
                <a:latin typeface="Times New Roman" panose="02020603050405020304" pitchFamily="18" charset="0"/>
                <a:cs typeface="Times New Roman" panose="02020603050405020304" pitchFamily="18" charset="0"/>
              </a:rPr>
              <a:t>Gragnague</a:t>
            </a:r>
            <a:endParaRPr lang="fr-FR" dirty="0">
              <a:latin typeface="Times New Roman" panose="02020603050405020304" pitchFamily="18" charset="0"/>
              <a:cs typeface="Times New Roman" panose="02020603050405020304" pitchFamily="18" charset="0"/>
            </a:endParaRPr>
          </a:p>
          <a:p>
            <a:pPr marL="0" lvl="0" indent="0">
              <a:buNone/>
            </a:pPr>
            <a:r>
              <a:rPr lang="fr-FR" dirty="0">
                <a:latin typeface="Times New Roman" panose="02020603050405020304" pitchFamily="18" charset="0"/>
                <a:cs typeface="Times New Roman" panose="02020603050405020304" pitchFamily="18" charset="0"/>
              </a:rPr>
              <a:t>GYM AEROBIC / NATATION ARTISTIQUE /NATATION / AVIRON / ESCALADE / BASEBALLBOWLING / RUGBY / RUGBY A XIII / VOLLEY-BALL / BEACH VOLLEY / CYCLISME / BASKET féminin / GOLF /– LGT Bellevue – Toulouse</a:t>
            </a:r>
          </a:p>
          <a:p>
            <a:pPr marL="0" lvl="0" indent="0">
              <a:buNone/>
            </a:pPr>
            <a:r>
              <a:rPr lang="fr-FR" dirty="0">
                <a:latin typeface="Times New Roman" panose="02020603050405020304" pitchFamily="18" charset="0"/>
                <a:cs typeface="Times New Roman" panose="02020603050405020304" pitchFamily="18" charset="0"/>
              </a:rPr>
              <a:t>RUGBY féminin / RUGBY masculin / JUDO – LGT Stéphane Hessel </a:t>
            </a:r>
          </a:p>
          <a:p>
            <a:pPr marL="0" lvl="0" indent="0">
              <a:buNone/>
            </a:pPr>
            <a:r>
              <a:rPr lang="fr-FR" dirty="0">
                <a:latin typeface="Times New Roman" panose="02020603050405020304" pitchFamily="18" charset="0"/>
                <a:cs typeface="Times New Roman" panose="02020603050405020304" pitchFamily="18" charset="0"/>
              </a:rPr>
              <a:t>HANDBALL féminin / HANDBALL masculin – LGT Raymond Naves </a:t>
            </a:r>
          </a:p>
          <a:p>
            <a:endParaRPr lang="fr-FR" sz="1600" dirty="0">
              <a:latin typeface="Times New Roman" panose="02020603050405020304" pitchFamily="18" charset="0"/>
              <a:cs typeface="Times New Roman" panose="02020603050405020304" pitchFamily="18" charset="0"/>
            </a:endParaRPr>
          </a:p>
          <a:p>
            <a:pPr marL="0" indent="0">
              <a:buNone/>
            </a:pPr>
            <a:endParaRPr lang="fr-FR" sz="16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13</a:t>
            </a:fld>
            <a:endParaRPr lang="fr-FR"/>
          </a:p>
        </p:txBody>
      </p:sp>
    </p:spTree>
    <p:extLst>
      <p:ext uri="{BB962C8B-B14F-4D97-AF65-F5344CB8AC3E}">
        <p14:creationId xmlns:p14="http://schemas.microsoft.com/office/powerpoint/2010/main" val="1741013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609600"/>
            <a:ext cx="6347713" cy="731168"/>
          </a:xfrm>
        </p:spPr>
        <p:txBody>
          <a:bodyPr>
            <a:normAutofit/>
          </a:bodyPr>
          <a:lstStyle/>
          <a:p>
            <a:pPr algn="ctr"/>
            <a:r>
              <a:rPr lang="fr-FR" sz="2000" b="1" dirty="0" smtClean="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DISPOSITIFS Sport-études</a:t>
            </a:r>
            <a:endParaRPr lang="fr-FR" sz="20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251520" y="1556792"/>
            <a:ext cx="7776863" cy="4484571"/>
          </a:xfrm>
        </p:spPr>
        <p:txBody>
          <a:bodyPr>
            <a:normAutofit/>
          </a:bodyPr>
          <a:lstStyle/>
          <a:p>
            <a:pPr marL="0" indent="0">
              <a:buNone/>
            </a:pPr>
            <a:r>
              <a:rPr lang="fr-FR" sz="1700" b="1" dirty="0">
                <a:solidFill>
                  <a:srgbClr val="FF0000"/>
                </a:solidFill>
                <a:latin typeface="Times New Roman" panose="02020603050405020304" pitchFamily="18" charset="0"/>
                <a:cs typeface="Times New Roman" panose="02020603050405020304" pitchFamily="18" charset="0"/>
              </a:rPr>
              <a:t>⚠NOUVELLE PROCÉDURE </a:t>
            </a:r>
            <a:r>
              <a:rPr lang="fr-FR" sz="1700" dirty="0">
                <a:latin typeface="Times New Roman" panose="02020603050405020304" pitchFamily="18" charset="0"/>
                <a:cs typeface="Times New Roman" panose="02020603050405020304" pitchFamily="18" charset="0"/>
              </a:rPr>
              <a:t>: dépôt des listes des élèves retenus et sur liste supplémentaire sur la plateforme « Démarches simplifiées » au plus tard </a:t>
            </a:r>
            <a:r>
              <a:rPr lang="fr-FR" sz="1700" b="1" dirty="0">
                <a:solidFill>
                  <a:srgbClr val="FF0000"/>
                </a:solidFill>
                <a:latin typeface="Times New Roman" panose="02020603050405020304" pitchFamily="18" charset="0"/>
                <a:cs typeface="Times New Roman" panose="02020603050405020304" pitchFamily="18" charset="0"/>
              </a:rPr>
              <a:t>le mercredi 21 mai 2025 </a:t>
            </a:r>
            <a:r>
              <a:rPr lang="fr-FR" sz="1700" dirty="0">
                <a:latin typeface="Times New Roman" panose="02020603050405020304" pitchFamily="18" charset="0"/>
                <a:cs typeface="Times New Roman" panose="02020603050405020304" pitchFamily="18" charset="0"/>
              </a:rPr>
              <a:t>- </a:t>
            </a:r>
            <a:r>
              <a:rPr lang="fr-FR" sz="1700" b="1" dirty="0">
                <a:latin typeface="Times New Roman" panose="02020603050405020304" pitchFamily="18" charset="0"/>
                <a:cs typeface="Times New Roman" panose="02020603050405020304" pitchFamily="18" charset="0"/>
              </a:rPr>
              <a:t>Dossier de candidature</a:t>
            </a:r>
            <a:r>
              <a:rPr lang="fr-FR" sz="1700" dirty="0">
                <a:latin typeface="Times New Roman" panose="02020603050405020304" pitchFamily="18" charset="0"/>
                <a:cs typeface="Times New Roman" panose="02020603050405020304" pitchFamily="18" charset="0"/>
              </a:rPr>
              <a:t> disponible sur le site des établissements à transmettre à l’établissement souhaité selon le calendrier de l’établissement d’accueil. L’établissement d’accueil effectue son recrutement et établit un classement des élèves retenus (listes 3 et 4). </a:t>
            </a:r>
            <a:r>
              <a:rPr lang="fr-FR" sz="1700" b="1" dirty="0">
                <a:latin typeface="Times New Roman" panose="02020603050405020304" pitchFamily="18" charset="0"/>
                <a:cs typeface="Times New Roman" panose="02020603050405020304" pitchFamily="18" charset="0"/>
              </a:rPr>
              <a:t>Il dépose sur la plateforme « démarches simplifiées »</a:t>
            </a:r>
            <a:r>
              <a:rPr lang="fr-FR" sz="1700" dirty="0">
                <a:latin typeface="Times New Roman" panose="02020603050405020304" pitchFamily="18" charset="0"/>
                <a:cs typeface="Times New Roman" panose="02020603050405020304" pitchFamily="18" charset="0"/>
              </a:rPr>
              <a:t> dont le lien vous sera communiqué ultérieurement le tableau Excel récapitulatif des dossiers acceptés et en liste supplémentaire + le dossier de chaque élève retenu et en liste supplémentaire. </a:t>
            </a:r>
            <a:r>
              <a:rPr lang="fr-FR" sz="1700" b="1" dirty="0">
                <a:latin typeface="Times New Roman" panose="02020603050405020304" pitchFamily="18" charset="0"/>
                <a:cs typeface="Times New Roman" panose="02020603050405020304" pitchFamily="18" charset="0"/>
              </a:rPr>
              <a:t>Il informe les élèves non retenus et attend la tenue de la commission d’affectation avant de communiquer le résultat aux élèves sélectionnés</a:t>
            </a:r>
            <a:r>
              <a:rPr lang="fr-FR" sz="1700" dirty="0">
                <a:latin typeface="Times New Roman" panose="02020603050405020304" pitchFamily="18" charset="0"/>
                <a:cs typeface="Times New Roman" panose="02020603050405020304" pitchFamily="18" charset="0"/>
              </a:rPr>
              <a:t>. RAPPEL : les élèves ne seront définitivement retenus qu’à l’issue de la commission Sport-études sous réserve de places disponibles.</a:t>
            </a:r>
          </a:p>
          <a:p>
            <a:pPr marL="0" indent="0">
              <a:buNone/>
            </a:pPr>
            <a:r>
              <a:rPr lang="fr-FR" sz="1700" b="1" dirty="0">
                <a:latin typeface="Times New Roman" panose="02020603050405020304" pitchFamily="18" charset="0"/>
                <a:cs typeface="Times New Roman" panose="02020603050405020304" pitchFamily="18" charset="0"/>
              </a:rPr>
              <a:t> </a:t>
            </a:r>
            <a:endParaRPr lang="fr-FR" sz="1700" dirty="0">
              <a:latin typeface="Times New Roman" panose="02020603050405020304" pitchFamily="18" charset="0"/>
              <a:cs typeface="Times New Roman" panose="02020603050405020304" pitchFamily="18"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14</a:t>
            </a:fld>
            <a:endParaRPr lang="fr-FR"/>
          </a:p>
        </p:txBody>
      </p:sp>
    </p:spTree>
    <p:extLst>
      <p:ext uri="{BB962C8B-B14F-4D97-AF65-F5344CB8AC3E}">
        <p14:creationId xmlns:p14="http://schemas.microsoft.com/office/powerpoint/2010/main" val="357384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332" y="116633"/>
            <a:ext cx="7773338" cy="492968"/>
          </a:xfrm>
        </p:spPr>
        <p:txBody>
          <a:bodyPr>
            <a:normAutofit fontScale="90000"/>
          </a:bodyPr>
          <a:lstStyle/>
          <a:p>
            <a:r>
              <a:rPr lang="fr-FR" dirty="0" smtClean="0"/>
              <a:t>Les sections sportives SSS</a:t>
            </a:r>
            <a:endParaRPr lang="fr-FR" dirty="0"/>
          </a:p>
        </p:txBody>
      </p:sp>
      <p:sp>
        <p:nvSpPr>
          <p:cNvPr id="3" name="Espace réservé du contenu 2"/>
          <p:cNvSpPr>
            <a:spLocks noGrp="1"/>
          </p:cNvSpPr>
          <p:nvPr>
            <p:ph idx="1"/>
          </p:nvPr>
        </p:nvSpPr>
        <p:spPr>
          <a:xfrm>
            <a:off x="0" y="609601"/>
            <a:ext cx="9143999" cy="5796887"/>
          </a:xfrm>
        </p:spPr>
        <p:txBody>
          <a:bodyPr>
            <a:normAutofit fontScale="92500" lnSpcReduction="10000"/>
          </a:bodyPr>
          <a:lstStyle/>
          <a:p>
            <a:pPr marL="0" indent="0">
              <a:buNone/>
            </a:pPr>
            <a:r>
              <a:rPr lang="fr-FR" b="1" dirty="0"/>
              <a:t> </a:t>
            </a:r>
            <a:endParaRPr lang="fr-FR" dirty="0"/>
          </a:p>
          <a:p>
            <a:r>
              <a:rPr lang="fr-FR" dirty="0">
                <a:latin typeface="Times New Roman" panose="02020603050405020304" pitchFamily="18" charset="0"/>
                <a:cs typeface="Times New Roman" panose="02020603050405020304" pitchFamily="18" charset="0"/>
              </a:rPr>
              <a:t>Tout élève peut candidater pour intégrer une SSS. L’inscription se traduit par 3 heures supplémentaires hebdomadaires de pratique sportive, intégrées à l’emploi du temps de l’élève, qui ne substituent pas aux horaires obligatoires d’EPS. La recherche de la performance sportive n’est pas l’objet de ces sections.</a:t>
            </a:r>
          </a:p>
          <a:p>
            <a:r>
              <a:rPr lang="fr-FR" dirty="0">
                <a:latin typeface="Times New Roman" panose="02020603050405020304" pitchFamily="18" charset="0"/>
                <a:cs typeface="Times New Roman" panose="02020603050405020304" pitchFamily="18" charset="0"/>
              </a:rPr>
              <a:t>Les élèves, aptes a priori à la pratique physique et sportive dans le cadre de l’enseignement obligatoire d’EPS, n’ont pas à présenter de certificat médical sauf pour la pratique des disciplines sportives à contraintes particulières.</a:t>
            </a:r>
          </a:p>
          <a:p>
            <a:r>
              <a:rPr lang="fr-FR" dirty="0">
                <a:latin typeface="Times New Roman" panose="02020603050405020304" pitchFamily="18" charset="0"/>
                <a:cs typeface="Times New Roman" panose="02020603050405020304" pitchFamily="18" charset="0"/>
              </a:rPr>
              <a:t>Ces mêmes dispositions s’appliquent aux élèves inscrits dans une SSS.</a:t>
            </a:r>
          </a:p>
          <a:p>
            <a:r>
              <a:rPr lang="fr-FR" dirty="0">
                <a:latin typeface="Times New Roman" panose="02020603050405020304" pitchFamily="18" charset="0"/>
                <a:cs typeface="Times New Roman" panose="02020603050405020304" pitchFamily="18" charset="0"/>
              </a:rPr>
              <a:t>Si l’établissement dans lequel est implantée la SSS ne relève pas du secteur de l’élève, ses représentants légaux peuvent formuler </a:t>
            </a:r>
            <a:r>
              <a:rPr lang="fr-FR" b="1" dirty="0">
                <a:latin typeface="Times New Roman" panose="02020603050405020304" pitchFamily="18" charset="0"/>
                <a:cs typeface="Times New Roman" panose="02020603050405020304" pitchFamily="18" charset="0"/>
              </a:rPr>
              <a:t>une demande de dérogation à la carte scolaire</a:t>
            </a:r>
            <a:r>
              <a:rPr lang="fr-FR" dirty="0">
                <a:latin typeface="Times New Roman" panose="02020603050405020304" pitchFamily="18" charset="0"/>
                <a:cs typeface="Times New Roman" panose="02020603050405020304" pitchFamily="18" charset="0"/>
              </a:rPr>
              <a:t>.</a:t>
            </a:r>
          </a:p>
          <a:p>
            <a:r>
              <a:rPr lang="fr-FR" dirty="0">
                <a:latin typeface="Times New Roman" panose="02020603050405020304" pitchFamily="18" charset="0"/>
                <a:cs typeface="Times New Roman" panose="02020603050405020304" pitchFamily="18" charset="0"/>
              </a:rPr>
              <a:t>Pour connaitre les modalités de recrutement, les familles doivent contacter directement les établissements ou consulter leur site internet.</a:t>
            </a:r>
          </a:p>
          <a:p>
            <a:r>
              <a:rPr lang="fr-FR" b="1" dirty="0">
                <a:latin typeface="Times New Roman" panose="02020603050405020304" pitchFamily="18" charset="0"/>
                <a:cs typeface="Times New Roman" panose="02020603050405020304" pitchFamily="18" charset="0"/>
              </a:rPr>
              <a:t>La réussite aux tests de sélection n’entraine pas une affectation d’office.</a:t>
            </a:r>
            <a:endParaRPr lang="fr-FR" dirty="0">
              <a:latin typeface="Times New Roman" panose="02020603050405020304" pitchFamily="18" charset="0"/>
              <a:cs typeface="Times New Roman" panose="02020603050405020304" pitchFamily="18" charset="0"/>
            </a:endParaRPr>
          </a:p>
          <a:p>
            <a:pPr marL="0" indent="0">
              <a:buNone/>
            </a:pPr>
            <a:r>
              <a:rPr lang="fr-FR" b="1" dirty="0">
                <a:solidFill>
                  <a:srgbClr val="FF0000"/>
                </a:solidFill>
                <a:latin typeface="Times New Roman" panose="02020603050405020304" pitchFamily="18" charset="0"/>
                <a:cs typeface="Times New Roman" panose="02020603050405020304" pitchFamily="18" charset="0"/>
              </a:rPr>
              <a:t>ATTENTION : Entrée en 2GT</a:t>
            </a:r>
            <a:r>
              <a:rPr lang="fr-FR" b="1" dirty="0" smtClean="0">
                <a:solidFill>
                  <a:srgbClr val="FF0000"/>
                </a:solidFill>
                <a:latin typeface="Times New Roman" panose="02020603050405020304" pitchFamily="18" charset="0"/>
                <a:cs typeface="Times New Roman" panose="02020603050405020304" pitchFamily="18" charset="0"/>
              </a:rPr>
              <a:t>.</a:t>
            </a:r>
            <a:r>
              <a:rPr lang="fr-FR" b="1" dirty="0">
                <a:solidFill>
                  <a:srgbClr val="FF0000"/>
                </a:solidFill>
                <a:latin typeface="Times New Roman" panose="02020603050405020304" pitchFamily="18" charset="0"/>
                <a:cs typeface="Times New Roman" panose="02020603050405020304" pitchFamily="18" charset="0"/>
              </a:rPr>
              <a:t> </a:t>
            </a:r>
          </a:p>
          <a:p>
            <a:pPr marL="0" lvl="0" indent="0">
              <a:buNone/>
            </a:pPr>
            <a:r>
              <a:rPr lang="fr-FR" dirty="0">
                <a:latin typeface="Times New Roman" panose="02020603050405020304" pitchFamily="18" charset="0"/>
                <a:cs typeface="Times New Roman" panose="02020603050405020304" pitchFamily="18" charset="0"/>
              </a:rPr>
              <a:t>Les demandes de dérogation pour intégrer une section sportive scolaire doivent faire l’objet d’une saisie dans </a:t>
            </a:r>
            <a:r>
              <a:rPr lang="fr-FR" dirty="0" err="1">
                <a:latin typeface="Times New Roman" panose="02020603050405020304" pitchFamily="18" charset="0"/>
                <a:cs typeface="Times New Roman" panose="02020603050405020304" pitchFamily="18" charset="0"/>
              </a:rPr>
              <a:t>Affelnet</a:t>
            </a:r>
            <a:r>
              <a:rPr lang="fr-FR" dirty="0">
                <a:latin typeface="Times New Roman" panose="02020603050405020304" pitchFamily="18" charset="0"/>
                <a:cs typeface="Times New Roman" panose="02020603050405020304" pitchFamily="18" charset="0"/>
              </a:rPr>
              <a:t>-lycée motif n :6 « parcours particulier ».</a:t>
            </a:r>
          </a:p>
          <a:p>
            <a:pPr marL="0" lvl="0" indent="0">
              <a:buNone/>
            </a:pPr>
            <a:r>
              <a:rPr lang="fr-FR" dirty="0">
                <a:latin typeface="Times New Roman" panose="02020603050405020304" pitchFamily="18" charset="0"/>
                <a:cs typeface="Times New Roman" panose="02020603050405020304" pitchFamily="18" charset="0"/>
              </a:rPr>
              <a:t>La pré-sélection en section sportive scolaire ne vaut pas affectation dans l’établissement.</a:t>
            </a:r>
          </a:p>
          <a:p>
            <a:endParaRPr lang="fr-FR" dirty="0" smtClean="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15</a:t>
            </a:fld>
            <a:endParaRPr lang="fr-FR"/>
          </a:p>
        </p:txBody>
      </p:sp>
    </p:spTree>
    <p:extLst>
      <p:ext uri="{BB962C8B-B14F-4D97-AF65-F5344CB8AC3E}">
        <p14:creationId xmlns:p14="http://schemas.microsoft.com/office/powerpoint/2010/main" val="1445318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p:spPr>
        <p:txBody>
          <a:bodyPr>
            <a:normAutofit/>
          </a:bodyPr>
          <a:lstStyle/>
          <a:p>
            <a:pPr marL="342900" lvl="0" indent="-342900" algn="ctr">
              <a:lnSpc>
                <a:spcPct val="115000"/>
              </a:lnSpc>
              <a:spcBef>
                <a:spcPct val="20000"/>
              </a:spcBef>
            </a:pPr>
            <a:r>
              <a:rPr lang="fr-FR"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Affectation en Seconde professionnelle/1ère année CAP</a:t>
            </a:r>
            <a:r>
              <a:rPr lang="fr-FR" sz="2000" b="1" dirty="0">
                <a:solidFill>
                  <a:prstClr val="black"/>
                </a:solidFill>
                <a:latin typeface="+mn-lt"/>
                <a:ea typeface="Calibri"/>
                <a:cs typeface="Times New Roman"/>
              </a:rPr>
              <a:t> </a:t>
            </a:r>
            <a:endParaRPr lang="fr-FR" sz="2000" dirty="0">
              <a:latin typeface="+mn-lt"/>
            </a:endParaRPr>
          </a:p>
        </p:txBody>
      </p:sp>
      <p:sp>
        <p:nvSpPr>
          <p:cNvPr id="3" name="Espace réservé du contenu 2"/>
          <p:cNvSpPr>
            <a:spLocks noGrp="1"/>
          </p:cNvSpPr>
          <p:nvPr>
            <p:ph idx="1"/>
          </p:nvPr>
        </p:nvSpPr>
        <p:spPr>
          <a:xfrm>
            <a:off x="107504" y="836712"/>
            <a:ext cx="8784976" cy="5184577"/>
          </a:xfrm>
        </p:spPr>
        <p:txBody>
          <a:bodyPr>
            <a:normAutofit fontScale="92500" lnSpcReduction="20000"/>
          </a:bodyPr>
          <a:lstStyle/>
          <a:p>
            <a:pPr>
              <a:lnSpc>
                <a:spcPct val="115000"/>
              </a:lnSpc>
              <a:spcAft>
                <a:spcPts val="0"/>
              </a:spcAft>
            </a:pPr>
            <a:r>
              <a:rPr lang="fr-FR" sz="3300" dirty="0" smtClean="0">
                <a:solidFill>
                  <a:schemeClr val="tx1"/>
                </a:solidFill>
                <a:effectLst/>
                <a:ea typeface="Calibri"/>
                <a:cs typeface="Times New Roman"/>
              </a:rPr>
              <a:t>Rappels :</a:t>
            </a:r>
            <a:endParaRPr lang="fr-FR" sz="3300" dirty="0">
              <a:solidFill>
                <a:schemeClr val="tx1"/>
              </a:solidFill>
              <a:ea typeface="Calibri"/>
              <a:cs typeface="Times New Roman"/>
            </a:endParaRPr>
          </a:p>
          <a:p>
            <a:pPr marL="0" indent="0">
              <a:buNone/>
            </a:pPr>
            <a:r>
              <a:rPr lang="fr-FR" sz="3300" b="1" dirty="0" smtClean="0">
                <a:solidFill>
                  <a:srgbClr val="00B0F0"/>
                </a:solidFill>
                <a:effectLst/>
                <a:ea typeface="Calibri"/>
                <a:cs typeface="Times New Roman"/>
              </a:rPr>
              <a:t> </a:t>
            </a:r>
            <a:r>
              <a:rPr lang="fr-FR" sz="1900" b="1" dirty="0">
                <a:latin typeface="Times New Roman" panose="02020603050405020304" pitchFamily="18" charset="0"/>
                <a:cs typeface="Times New Roman" panose="02020603050405020304" pitchFamily="18" charset="0"/>
              </a:rPr>
              <a:t>Pas de sectorisation par domicile pour l’ensemble des formations de la voie professionnelle</a:t>
            </a:r>
            <a:r>
              <a:rPr lang="fr-FR" sz="1900" b="1" dirty="0" smtClean="0">
                <a:latin typeface="Times New Roman" panose="02020603050405020304" pitchFamily="18" charset="0"/>
                <a:cs typeface="Times New Roman" panose="02020603050405020304" pitchFamily="18" charset="0"/>
              </a:rPr>
              <a:t>.</a:t>
            </a: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pPr marL="0" indent="0">
              <a:buNone/>
            </a:pPr>
            <a:r>
              <a:rPr lang="fr-FR" sz="1900" dirty="0" smtClean="0">
                <a:latin typeface="Times New Roman" panose="02020603050405020304" pitchFamily="18" charset="0"/>
                <a:cs typeface="Times New Roman" panose="02020603050405020304" pitchFamily="18" charset="0"/>
              </a:rPr>
              <a:t>-</a:t>
            </a:r>
            <a:r>
              <a:rPr lang="fr-FR" sz="1900" dirty="0">
                <a:latin typeface="Times New Roman" panose="02020603050405020304" pitchFamily="18" charset="0"/>
                <a:cs typeface="Times New Roman" panose="02020603050405020304" pitchFamily="18" charset="0"/>
              </a:rPr>
              <a:t>Le conseil de classe de fin de 3</a:t>
            </a:r>
            <a:r>
              <a:rPr lang="fr-FR" sz="1900" baseline="30000" dirty="0">
                <a:latin typeface="Times New Roman" panose="02020603050405020304" pitchFamily="18" charset="0"/>
                <a:cs typeface="Times New Roman" panose="02020603050405020304" pitchFamily="18" charset="0"/>
              </a:rPr>
              <a:t>ème</a:t>
            </a:r>
            <a:r>
              <a:rPr lang="fr-FR" sz="1900" dirty="0">
                <a:latin typeface="Times New Roman" panose="02020603050405020304" pitchFamily="18" charset="0"/>
                <a:cs typeface="Times New Roman" panose="02020603050405020304" pitchFamily="18" charset="0"/>
              </a:rPr>
              <a:t> se prononce sur toutes les voies d’Orientation. La décision d’orientation portée sur le bulletin facilite les opérations </a:t>
            </a:r>
          </a:p>
          <a:p>
            <a:pPr marL="0" indent="0">
              <a:buNone/>
            </a:pPr>
            <a:r>
              <a:rPr lang="fr-FR" sz="1900" dirty="0">
                <a:latin typeface="Times New Roman" panose="02020603050405020304" pitchFamily="18" charset="0"/>
                <a:cs typeface="Times New Roman" panose="02020603050405020304" pitchFamily="18" charset="0"/>
              </a:rPr>
              <a:t>-Les formations en voie professionnelle sont à capacité d’accueil limitée.</a:t>
            </a:r>
          </a:p>
          <a:p>
            <a:pPr marL="0" indent="0">
              <a:buNone/>
            </a:pPr>
            <a:r>
              <a:rPr lang="fr-FR" sz="1900" dirty="0">
                <a:latin typeface="Times New Roman" panose="02020603050405020304" pitchFamily="18" charset="0"/>
                <a:cs typeface="Times New Roman" panose="02020603050405020304" pitchFamily="18" charset="0"/>
              </a:rPr>
              <a:t>-Il n’y a pas de sectorisation par domicile sur l’ensemble des formations de la voie professionnelle.</a:t>
            </a:r>
          </a:p>
          <a:p>
            <a:pPr marL="0" indent="0">
              <a:buNone/>
            </a:pPr>
            <a:r>
              <a:rPr lang="fr-FR" sz="1900" dirty="0" smtClean="0">
                <a:latin typeface="Times New Roman" panose="02020603050405020304" pitchFamily="18" charset="0"/>
                <a:cs typeface="Times New Roman" panose="02020603050405020304" pitchFamily="18" charset="0"/>
              </a:rPr>
              <a:t>--</a:t>
            </a:r>
            <a:r>
              <a:rPr lang="fr-FR" sz="1900" dirty="0">
                <a:latin typeface="Times New Roman" panose="02020603050405020304" pitchFamily="18" charset="0"/>
                <a:cs typeface="Times New Roman" panose="02020603050405020304" pitchFamily="18" charset="0"/>
              </a:rPr>
              <a:t>Le chef d’établissement ne peut se substituer à l’autorité parentale : la formulation des </a:t>
            </a:r>
            <a:r>
              <a:rPr lang="fr-FR" sz="1900"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 est de la responsabilité de la famille.</a:t>
            </a:r>
          </a:p>
          <a:p>
            <a:pPr marL="0" indent="0">
              <a:buNone/>
            </a:pPr>
            <a:r>
              <a:rPr lang="fr-FR" sz="1900" dirty="0">
                <a:latin typeface="Times New Roman" panose="02020603050405020304" pitchFamily="18" charset="0"/>
                <a:cs typeface="Times New Roman" panose="02020603050405020304" pitchFamily="18" charset="0"/>
              </a:rPr>
              <a:t>-Tous les </a:t>
            </a:r>
            <a:r>
              <a:rPr lang="fr-FR" sz="1900"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 des familles doivent être saisis dans AFFELNET-lycée, dans l’ordre indiqué par elles, y compris les formations par apprentissage, les établissements privés et/ou agricoles. Dans ces cas, </a:t>
            </a:r>
            <a:r>
              <a:rPr lang="fr-FR" sz="1900" b="1" dirty="0">
                <a:latin typeface="Times New Roman" panose="02020603050405020304" pitchFamily="18" charset="0"/>
                <a:cs typeface="Times New Roman" panose="02020603050405020304" pitchFamily="18" charset="0"/>
              </a:rPr>
              <a:t>les familles doivent prendre contact avec l’établissement souhaité, préalablement à la saisie des </a:t>
            </a:r>
            <a:r>
              <a:rPr lang="fr-FR" sz="1900" b="1" dirty="0" err="1">
                <a:latin typeface="Times New Roman" panose="02020603050405020304" pitchFamily="18" charset="0"/>
                <a:cs typeface="Times New Roman" panose="02020603050405020304" pitchFamily="18" charset="0"/>
              </a:rPr>
              <a:t>voeux</a:t>
            </a:r>
            <a:r>
              <a:rPr lang="fr-FR" sz="1900" dirty="0">
                <a:latin typeface="Times New Roman" panose="02020603050405020304" pitchFamily="18" charset="0"/>
                <a:cs typeface="Times New Roman" panose="02020603050405020304" pitchFamily="18" charset="0"/>
              </a:rPr>
              <a:t>.</a:t>
            </a:r>
          </a:p>
          <a:p>
            <a:pPr marL="0" indent="0">
              <a:buNone/>
            </a:pPr>
            <a:r>
              <a:rPr lang="fr-FR" sz="1900" dirty="0">
                <a:latin typeface="Times New Roman" panose="02020603050405020304" pitchFamily="18" charset="0"/>
                <a:cs typeface="Times New Roman" panose="02020603050405020304" pitchFamily="18" charset="0"/>
              </a:rPr>
              <a:t>-L’affectation dans un établissement ne garantit pas une place en internat</a:t>
            </a:r>
          </a:p>
          <a:p>
            <a:pPr marL="0" indent="0">
              <a:buNone/>
            </a:pPr>
            <a:r>
              <a:rPr lang="fr-FR" sz="1900" b="1" dirty="0">
                <a:latin typeface="Times New Roman" panose="02020603050405020304" pitchFamily="18" charset="0"/>
                <a:cs typeface="Times New Roman" panose="02020603050405020304" pitchFamily="18" charset="0"/>
              </a:rPr>
              <a:t> </a:t>
            </a:r>
            <a:endParaRPr lang="fr-FR" sz="1900" dirty="0">
              <a:latin typeface="Times New Roman" panose="02020603050405020304" pitchFamily="18" charset="0"/>
              <a:cs typeface="Times New Roman" panose="02020603050405020304" pitchFamily="18" charset="0"/>
            </a:endParaRPr>
          </a:p>
          <a:p>
            <a:pPr marL="0" indent="0">
              <a:lnSpc>
                <a:spcPct val="115000"/>
              </a:lnSpc>
              <a:spcAft>
                <a:spcPts val="0"/>
              </a:spcAft>
              <a:buNone/>
            </a:pPr>
            <a:endParaRPr lang="fr-FR" sz="3300" dirty="0">
              <a:ea typeface="Calibri"/>
              <a:cs typeface="Times New Roman"/>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16</a:t>
            </a:fld>
            <a:endParaRPr lang="fr-FR"/>
          </a:p>
        </p:txBody>
      </p:sp>
    </p:spTree>
    <p:extLst>
      <p:ext uri="{BB962C8B-B14F-4D97-AF65-F5344CB8AC3E}">
        <p14:creationId xmlns:p14="http://schemas.microsoft.com/office/powerpoint/2010/main" val="24357457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7"/>
            <a:ext cx="8229600" cy="1118063"/>
          </a:xfrm>
        </p:spPr>
        <p:txBody>
          <a:bodyPr>
            <a:normAutofit fontScale="90000"/>
          </a:bodyPr>
          <a:lstStyle/>
          <a:p>
            <a:pPr algn="ctr"/>
            <a:r>
              <a:rPr lang="fr-FR" sz="4800" dirty="0" smtClean="0">
                <a:effectLst>
                  <a:outerShdw blurRad="38100" dist="38100" dir="2700000" algn="tl">
                    <a:srgbClr val="000000">
                      <a:alpha val="43137"/>
                    </a:srgbClr>
                  </a:outerShdw>
                </a:effectLst>
                <a:latin typeface="Times New Roman"/>
                <a:ea typeface="Calibri"/>
              </a:rPr>
              <a:t>.</a:t>
            </a:r>
            <a:r>
              <a:rPr lang="fr-FR" sz="2200" b="1" dirty="0">
                <a:latin typeface="Times New Roman" panose="02020603050405020304" pitchFamily="18" charset="0"/>
                <a:cs typeface="Times New Roman" panose="02020603050405020304" pitchFamily="18" charset="0"/>
              </a:rPr>
              <a:t>SPÉCIFICITÉS : Procédures d’affectation en 2DE professionnelle et 1ère année CAP</a:t>
            </a:r>
            <a:r>
              <a:rPr lang="fr-FR"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sp>
        <p:nvSpPr>
          <p:cNvPr id="3" name="Espace réservé du contenu 2"/>
          <p:cNvSpPr>
            <a:spLocks noGrp="1"/>
          </p:cNvSpPr>
          <p:nvPr>
            <p:ph idx="1"/>
          </p:nvPr>
        </p:nvSpPr>
        <p:spPr>
          <a:xfrm>
            <a:off x="0" y="1412776"/>
            <a:ext cx="9144000" cy="4608512"/>
          </a:xfrm>
        </p:spPr>
        <p:txBody>
          <a:bodyPr>
            <a:normAutofit lnSpcReduction="10000"/>
          </a:bodyPr>
          <a:lstStyle/>
          <a:p>
            <a:pPr marL="0" indent="0">
              <a:lnSpc>
                <a:spcPct val="115000"/>
              </a:lnSpc>
              <a:spcAft>
                <a:spcPts val="0"/>
              </a:spcAft>
              <a:buNone/>
            </a:pPr>
            <a:r>
              <a:rPr lang="fr-FR" dirty="0" smtClean="0">
                <a:solidFill>
                  <a:srgbClr val="000000"/>
                </a:solidFill>
                <a:effectLst/>
                <a:latin typeface="Times New Roman"/>
                <a:ea typeface="Calibri"/>
                <a:cs typeface="Times New Roman"/>
              </a:rPr>
              <a:t> </a:t>
            </a:r>
            <a:endParaRPr lang="fr-FR" sz="2800" dirty="0">
              <a:ea typeface="Calibri"/>
              <a:cs typeface="Times New Roman"/>
            </a:endParaRPr>
          </a:p>
          <a:p>
            <a:pPr>
              <a:buFont typeface="Wingdings" panose="05000000000000000000" pitchFamily="2" charset="2"/>
              <a:buChar char="Ø"/>
            </a:pPr>
            <a:r>
              <a:rPr lang="fr-FR" dirty="0" smtClean="0">
                <a:solidFill>
                  <a:srgbClr val="000000"/>
                </a:solidFill>
                <a:effectLst/>
                <a:latin typeface="Times New Roman"/>
                <a:ea typeface="Calibri"/>
                <a:cs typeface="Times New Roman"/>
              </a:rPr>
              <a:t> </a:t>
            </a:r>
            <a:r>
              <a:rPr lang="fr-FR" dirty="0">
                <a:latin typeface="Times New Roman" panose="02020603050405020304" pitchFamily="18" charset="0"/>
                <a:cs typeface="Times New Roman" panose="02020603050405020304" pitchFamily="18" charset="0"/>
              </a:rPr>
              <a:t>1CAP2 - Conducteur Livreur de marchandises (CLM) / 12 places</a:t>
            </a:r>
          </a:p>
          <a:p>
            <a:pPr>
              <a:buFont typeface="Wingdings" panose="05000000000000000000" pitchFamily="2" charset="2"/>
              <a:buChar char="Ø"/>
            </a:pPr>
            <a:r>
              <a:rPr lang="fr-FR" dirty="0" smtClean="0">
                <a:latin typeface="Times New Roman" panose="02020603050405020304" pitchFamily="18" charset="0"/>
                <a:cs typeface="Times New Roman" panose="02020603050405020304" pitchFamily="18" charset="0"/>
              </a:rPr>
              <a:t>2NDPRO </a:t>
            </a:r>
            <a:r>
              <a:rPr lang="fr-FR" dirty="0">
                <a:latin typeface="Times New Roman" panose="02020603050405020304" pitchFamily="18" charset="0"/>
                <a:cs typeface="Times New Roman" panose="02020603050405020304" pitchFamily="18" charset="0"/>
              </a:rPr>
              <a:t>- Conducteur Transport Routier de marchandises (CTRM) / 24 places</a:t>
            </a:r>
          </a:p>
          <a:p>
            <a:pPr marL="0" indent="0">
              <a:buNone/>
            </a:pPr>
            <a:r>
              <a:rPr lang="fr-FR" dirty="0">
                <a:latin typeface="Times New Roman" panose="02020603050405020304" pitchFamily="18" charset="0"/>
                <a:cs typeface="Times New Roman" panose="02020603050405020304" pitchFamily="18" charset="0"/>
              </a:rPr>
              <a:t>Dossier à télécharger sur le site de l’établissement : Formations en conduite routière.</a:t>
            </a:r>
          </a:p>
          <a:p>
            <a:pPr marL="0" indent="0">
              <a:buNone/>
            </a:pPr>
            <a:r>
              <a:rPr lang="fr-FR" dirty="0">
                <a:latin typeface="Times New Roman" panose="02020603050405020304" pitchFamily="18" charset="0"/>
                <a:cs typeface="Times New Roman" panose="02020603050405020304" pitchFamily="18" charset="0"/>
              </a:rPr>
              <a:t>Transmission au lycée </a:t>
            </a:r>
            <a:r>
              <a:rPr lang="fr-FR" dirty="0" err="1">
                <a:latin typeface="Times New Roman" panose="02020603050405020304" pitchFamily="18" charset="0"/>
                <a:cs typeface="Times New Roman" panose="02020603050405020304" pitchFamily="18" charset="0"/>
              </a:rPr>
              <a:t>Galliéni</a:t>
            </a:r>
            <a:r>
              <a:rPr lang="fr-FR" dirty="0">
                <a:latin typeface="Times New Roman" panose="02020603050405020304" pitchFamily="18" charset="0"/>
                <a:cs typeface="Times New Roman" panose="02020603050405020304" pitchFamily="18" charset="0"/>
              </a:rPr>
              <a:t>  par courrier ou mail ( </a:t>
            </a:r>
            <a:r>
              <a:rPr lang="fr-FR" u="sng" dirty="0">
                <a:latin typeface="Times New Roman" panose="02020603050405020304" pitchFamily="18" charset="0"/>
                <a:cs typeface="Times New Roman" panose="02020603050405020304" pitchFamily="18" charset="0"/>
                <a:hlinkClick r:id="rId2"/>
              </a:rPr>
              <a:t>0312759F@ac-toulouse.fr</a:t>
            </a:r>
            <a:r>
              <a:rPr lang="fr-FR" dirty="0">
                <a:latin typeface="Times New Roman" panose="02020603050405020304" pitchFamily="18" charset="0"/>
                <a:cs typeface="Times New Roman" panose="02020603050405020304" pitchFamily="18" charset="0"/>
              </a:rPr>
              <a:t>)</a:t>
            </a:r>
          </a:p>
          <a:p>
            <a:pPr marL="0" indent="0">
              <a:buNone/>
            </a:pPr>
            <a:r>
              <a:rPr lang="fr-FR" dirty="0">
                <a:latin typeface="Times New Roman" panose="02020603050405020304" pitchFamily="18" charset="0"/>
                <a:cs typeface="Times New Roman" panose="02020603050405020304" pitchFamily="18" charset="0"/>
              </a:rPr>
              <a:t>avant </a:t>
            </a:r>
            <a:r>
              <a:rPr lang="fr-FR" b="1" dirty="0">
                <a:solidFill>
                  <a:srgbClr val="FF0000"/>
                </a:solidFill>
                <a:latin typeface="Times New Roman" panose="02020603050405020304" pitchFamily="18" charset="0"/>
                <a:cs typeface="Times New Roman" panose="02020603050405020304" pitchFamily="18" charset="0"/>
              </a:rPr>
              <a:t>le </a:t>
            </a:r>
            <a:r>
              <a:rPr lang="fr-FR" b="1" dirty="0" smtClean="0">
                <a:solidFill>
                  <a:srgbClr val="FF0000"/>
                </a:solidFill>
                <a:latin typeface="Times New Roman" panose="02020603050405020304" pitchFamily="18" charset="0"/>
                <a:cs typeface="Times New Roman" panose="02020603050405020304" pitchFamily="18" charset="0"/>
              </a:rPr>
              <a:t>16 </a:t>
            </a:r>
            <a:r>
              <a:rPr lang="fr-FR" b="1" dirty="0">
                <a:solidFill>
                  <a:srgbClr val="FF0000"/>
                </a:solidFill>
                <a:latin typeface="Times New Roman" panose="02020603050405020304" pitchFamily="18" charset="0"/>
                <a:cs typeface="Times New Roman" panose="02020603050405020304" pitchFamily="18" charset="0"/>
              </a:rPr>
              <a:t>mai </a:t>
            </a:r>
            <a:r>
              <a:rPr lang="fr-FR" b="1" dirty="0" smtClean="0">
                <a:solidFill>
                  <a:srgbClr val="FF0000"/>
                </a:solidFill>
                <a:latin typeface="Times New Roman" panose="02020603050405020304" pitchFamily="18" charset="0"/>
                <a:cs typeface="Times New Roman" panose="02020603050405020304" pitchFamily="18" charset="0"/>
              </a:rPr>
              <a:t>2025 </a:t>
            </a:r>
            <a:r>
              <a:rPr lang="fr-FR" b="1" dirty="0">
                <a:solidFill>
                  <a:srgbClr val="FF0000"/>
                </a:solidFill>
                <a:latin typeface="Times New Roman" panose="02020603050405020304" pitchFamily="18" charset="0"/>
                <a:cs typeface="Times New Roman" panose="02020603050405020304" pitchFamily="18" charset="0"/>
              </a:rPr>
              <a:t>dernier délai.</a:t>
            </a:r>
            <a:endParaRPr lang="fr-FR" dirty="0">
              <a:solidFill>
                <a:srgbClr val="FF0000"/>
              </a:solidFill>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Commission de présélection : </a:t>
            </a:r>
            <a:r>
              <a:rPr lang="fr-FR" b="1" dirty="0" smtClean="0">
                <a:solidFill>
                  <a:srgbClr val="FF0000"/>
                </a:solidFill>
                <a:latin typeface="Times New Roman" panose="02020603050405020304" pitchFamily="18" charset="0"/>
                <a:cs typeface="Times New Roman" panose="02020603050405020304" pitchFamily="18" charset="0"/>
              </a:rPr>
              <a:t>LE 21 mai 2025</a:t>
            </a:r>
            <a:r>
              <a:rPr lang="fr-FR" b="1" dirty="0" smtClean="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a:p>
            <a:r>
              <a:rPr lang="fr-FR" b="1" dirty="0">
                <a:solidFill>
                  <a:srgbClr val="FF0000"/>
                </a:solidFill>
                <a:latin typeface="Times New Roman" panose="02020603050405020304" pitchFamily="18" charset="0"/>
                <a:cs typeface="Times New Roman" panose="02020603050405020304" pitchFamily="18" charset="0"/>
              </a:rPr>
              <a:t>Important : à l’issue de la commission de présélection, les candidats seront contactés par téléphone le lundi </a:t>
            </a:r>
            <a:r>
              <a:rPr lang="fr-FR" b="1" dirty="0" smtClean="0">
                <a:solidFill>
                  <a:srgbClr val="FF0000"/>
                </a:solidFill>
                <a:latin typeface="Times New Roman" panose="02020603050405020304" pitchFamily="18" charset="0"/>
                <a:cs typeface="Times New Roman" panose="02020603050405020304" pitchFamily="18" charset="0"/>
              </a:rPr>
              <a:t>26 </a:t>
            </a:r>
            <a:r>
              <a:rPr lang="fr-FR" b="1" dirty="0">
                <a:solidFill>
                  <a:srgbClr val="FF0000"/>
                </a:solidFill>
                <a:latin typeface="Times New Roman" panose="02020603050405020304" pitchFamily="18" charset="0"/>
                <a:cs typeface="Times New Roman" panose="02020603050405020304" pitchFamily="18" charset="0"/>
              </a:rPr>
              <a:t>mai au </a:t>
            </a:r>
            <a:r>
              <a:rPr lang="fr-FR" b="1" dirty="0" smtClean="0">
                <a:solidFill>
                  <a:srgbClr val="FF0000"/>
                </a:solidFill>
                <a:latin typeface="Times New Roman" panose="02020603050405020304" pitchFamily="18" charset="0"/>
                <a:cs typeface="Times New Roman" panose="02020603050405020304" pitchFamily="18" charset="0"/>
              </a:rPr>
              <a:t>mardi 3 JUIN 2025 </a:t>
            </a:r>
            <a:r>
              <a:rPr lang="fr-FR" b="1" dirty="0">
                <a:solidFill>
                  <a:srgbClr val="FF0000"/>
                </a:solidFill>
                <a:latin typeface="Times New Roman" panose="02020603050405020304" pitchFamily="18" charset="0"/>
                <a:cs typeface="Times New Roman" panose="02020603050405020304" pitchFamily="18" charset="0"/>
              </a:rPr>
              <a:t>en vue d’une visite médicale obligatoire.</a:t>
            </a:r>
            <a:endParaRPr lang="fr-FR" dirty="0">
              <a:solidFill>
                <a:srgbClr val="FF0000"/>
              </a:solidFill>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Saisir </a:t>
            </a:r>
            <a:r>
              <a:rPr lang="fr-FR" dirty="0">
                <a:latin typeface="Times New Roman" panose="02020603050405020304" pitchFamily="18" charset="0"/>
                <a:cs typeface="Times New Roman" panose="02020603050405020304" pitchFamily="18" charset="0"/>
              </a:rPr>
              <a:t>la formation dans le SLA ou AFFELNET-lycée en </a:t>
            </a:r>
            <a:r>
              <a:rPr lang="fr-FR" b="1" dirty="0" err="1">
                <a:latin typeface="Times New Roman" panose="02020603050405020304" pitchFamily="18" charset="0"/>
                <a:cs typeface="Times New Roman" panose="02020603050405020304" pitchFamily="18" charset="0"/>
              </a:rPr>
              <a:t>voeu</a:t>
            </a:r>
            <a:r>
              <a:rPr lang="fr-FR" b="1" dirty="0">
                <a:latin typeface="Times New Roman" panose="02020603050405020304" pitchFamily="18" charset="0"/>
                <a:cs typeface="Times New Roman" panose="02020603050405020304" pitchFamily="18" charset="0"/>
              </a:rPr>
              <a:t> 1</a:t>
            </a:r>
            <a:r>
              <a:rPr lang="fr-FR" dirty="0">
                <a:latin typeface="Times New Roman" panose="02020603050405020304" pitchFamily="18" charset="0"/>
                <a:cs typeface="Times New Roman" panose="02020603050405020304" pitchFamily="18" charset="0"/>
              </a:rPr>
              <a:t>. Les élèves retenus seront </a:t>
            </a:r>
            <a:r>
              <a:rPr lang="fr-FR" b="1" dirty="0">
                <a:solidFill>
                  <a:srgbClr val="FF0000"/>
                </a:solidFill>
                <a:latin typeface="Times New Roman" panose="02020603050405020304" pitchFamily="18" charset="0"/>
                <a:cs typeface="Times New Roman" panose="02020603050405020304" pitchFamily="18" charset="0"/>
              </a:rPr>
              <a:t>informés le </a:t>
            </a:r>
            <a:r>
              <a:rPr lang="fr-FR" b="1" dirty="0" smtClean="0">
                <a:solidFill>
                  <a:srgbClr val="FF0000"/>
                </a:solidFill>
                <a:latin typeface="Times New Roman" panose="02020603050405020304" pitchFamily="18" charset="0"/>
                <a:cs typeface="Times New Roman" panose="02020603050405020304" pitchFamily="18" charset="0"/>
              </a:rPr>
              <a:t> vendredi 27 </a:t>
            </a:r>
            <a:r>
              <a:rPr lang="fr-FR" b="1" dirty="0">
                <a:solidFill>
                  <a:srgbClr val="FF0000"/>
                </a:solidFill>
                <a:latin typeface="Times New Roman" panose="02020603050405020304" pitchFamily="18" charset="0"/>
                <a:cs typeface="Times New Roman" panose="02020603050405020304" pitchFamily="18" charset="0"/>
              </a:rPr>
              <a:t>juin </a:t>
            </a:r>
            <a:r>
              <a:rPr lang="fr-FR" b="1" dirty="0" smtClean="0">
                <a:solidFill>
                  <a:srgbClr val="FF0000"/>
                </a:solidFill>
                <a:latin typeface="Times New Roman" panose="02020603050405020304" pitchFamily="18" charset="0"/>
                <a:cs typeface="Times New Roman" panose="02020603050405020304" pitchFamily="18" charset="0"/>
              </a:rPr>
              <a:t>2025 </a:t>
            </a:r>
            <a:r>
              <a:rPr lang="fr-FR" dirty="0" smtClean="0">
                <a:latin typeface="Times New Roman" panose="02020603050405020304" pitchFamily="18" charset="0"/>
                <a:cs typeface="Times New Roman" panose="02020603050405020304" pitchFamily="18" charset="0"/>
              </a:rPr>
              <a:t>-17H et </a:t>
            </a:r>
            <a:r>
              <a:rPr lang="fr-FR" dirty="0">
                <a:latin typeface="Times New Roman" panose="02020603050405020304" pitchFamily="18" charset="0"/>
                <a:cs typeface="Times New Roman" panose="02020603050405020304" pitchFamily="18" charset="0"/>
              </a:rPr>
              <a:t>devront finaliser leur inscription auprès de l’établissement.</a:t>
            </a:r>
          </a:p>
          <a:p>
            <a:pPr>
              <a:lnSpc>
                <a:spcPct val="115000"/>
              </a:lnSpc>
              <a:spcAft>
                <a:spcPts val="0"/>
              </a:spcAft>
            </a:pPr>
            <a:endParaRPr lang="fr-FR" sz="2800" dirty="0">
              <a:latin typeface="Times New Roman" panose="02020603050405020304" pitchFamily="18" charset="0"/>
              <a:ea typeface="Calibri"/>
              <a:cs typeface="Times New Roman" panose="02020603050405020304" pitchFamily="18" charset="0"/>
            </a:endParaRP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17</a:t>
            </a:fld>
            <a:endParaRPr lang="fr-FR"/>
          </a:p>
        </p:txBody>
      </p:sp>
    </p:spTree>
    <p:extLst>
      <p:ext uri="{BB962C8B-B14F-4D97-AF65-F5344CB8AC3E}">
        <p14:creationId xmlns:p14="http://schemas.microsoft.com/office/powerpoint/2010/main" val="40769611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6632"/>
            <a:ext cx="8435280" cy="5766644"/>
          </a:xfrm>
        </p:spPr>
        <p:txBody>
          <a:bodyPr>
            <a:normAutofit fontScale="92500" lnSpcReduction="10000"/>
          </a:bodyPr>
          <a:lstStyle/>
          <a:p>
            <a:pPr marL="0" lvl="0" indent="0">
              <a:lnSpc>
                <a:spcPct val="115000"/>
              </a:lnSpc>
              <a:spcAft>
                <a:spcPts val="0"/>
              </a:spcAft>
              <a:buNone/>
            </a:pPr>
            <a:r>
              <a:rPr lang="fr-FR" sz="2800" b="1" dirty="0">
                <a:solidFill>
                  <a:schemeClr val="accent1"/>
                </a:solidFill>
                <a:latin typeface="Times New Roman"/>
                <a:ea typeface="Calibri"/>
                <a:cs typeface="Times New Roman"/>
              </a:rPr>
              <a:t>EREA – Muret</a:t>
            </a:r>
            <a:endParaRPr lang="fr-FR" sz="2400" dirty="0">
              <a:solidFill>
                <a:schemeClr val="accent1"/>
              </a:solidFill>
              <a:latin typeface="Calibri"/>
              <a:ea typeface="Calibri"/>
              <a:cs typeface="Times New Roman"/>
            </a:endParaRPr>
          </a:p>
          <a:p>
            <a:pPr marL="0" indent="0">
              <a:buNone/>
            </a:pPr>
            <a:r>
              <a:rPr lang="fr-FR" sz="2800" b="1" dirty="0">
                <a:solidFill>
                  <a:srgbClr val="000000"/>
                </a:solidFill>
                <a:latin typeface="Times New Roman"/>
                <a:ea typeface="Calibri"/>
                <a:cs typeface="Times New Roman"/>
              </a:rPr>
              <a:t> </a:t>
            </a:r>
            <a:r>
              <a:rPr lang="fr-FR" sz="2100" dirty="0">
                <a:latin typeface="Times New Roman" panose="02020603050405020304" pitchFamily="18" charset="0"/>
                <a:cs typeface="Times New Roman" panose="02020603050405020304" pitchFamily="18" charset="0"/>
              </a:rPr>
              <a:t>► Public concerné : élèves du second degré rencontrant des difficultés scolaires importantes et persistantes pouvant être accompagnées de difficultés sociales qui font obstacle à leur réussite.</a:t>
            </a:r>
          </a:p>
          <a:p>
            <a:pPr marL="0" indent="0">
              <a:buNone/>
            </a:pPr>
            <a:r>
              <a:rPr lang="fr-FR" sz="2100" dirty="0">
                <a:latin typeface="Times New Roman" panose="02020603050405020304" pitchFamily="18" charset="0"/>
                <a:cs typeface="Times New Roman" panose="02020603050405020304" pitchFamily="18" charset="0"/>
              </a:rPr>
              <a:t>Dossier téléchargeable en PDF modifiable sur le site de l’EREA : </a:t>
            </a:r>
            <a:r>
              <a:rPr lang="fr-FR" sz="2100" u="sng" dirty="0">
                <a:latin typeface="Times New Roman" panose="02020603050405020304" pitchFamily="18" charset="0"/>
                <a:cs typeface="Times New Roman" panose="02020603050405020304" pitchFamily="18" charset="0"/>
                <a:hlinkClick r:id="rId2" tooltip="https://erea-muret.mon-ent-occitanie.fr/"/>
              </a:rPr>
              <a:t>https://erea-muret.mon-ent-occitanie.fr/</a:t>
            </a:r>
            <a:endParaRPr lang="fr-FR" sz="2100" dirty="0">
              <a:latin typeface="Times New Roman" panose="02020603050405020304" pitchFamily="18" charset="0"/>
              <a:cs typeface="Times New Roman" panose="02020603050405020304" pitchFamily="18" charset="0"/>
            </a:endParaRPr>
          </a:p>
          <a:p>
            <a:pPr marL="0" indent="0">
              <a:buNone/>
            </a:pPr>
            <a:r>
              <a:rPr lang="fr-FR" sz="2100" dirty="0">
                <a:latin typeface="Times New Roman" panose="02020603050405020304" pitchFamily="18" charset="0"/>
                <a:cs typeface="Times New Roman" panose="02020603050405020304" pitchFamily="18" charset="0"/>
              </a:rPr>
              <a:t> </a:t>
            </a:r>
          </a:p>
          <a:p>
            <a:pPr lvl="0"/>
            <a:r>
              <a:rPr lang="fr-FR" sz="2100" u="sng" dirty="0">
                <a:latin typeface="Times New Roman" panose="02020603050405020304" pitchFamily="18" charset="0"/>
                <a:cs typeface="Times New Roman" panose="02020603050405020304" pitchFamily="18" charset="0"/>
              </a:rPr>
              <a:t>CAP Production et Service en Restauration (PSR) 16 places</a:t>
            </a:r>
          </a:p>
          <a:p>
            <a:pPr lvl="0"/>
            <a:r>
              <a:rPr lang="fr-FR" sz="2100" u="sng" dirty="0">
                <a:latin typeface="Times New Roman" panose="02020603050405020304" pitchFamily="18" charset="0"/>
                <a:cs typeface="Times New Roman" panose="02020603050405020304" pitchFamily="18" charset="0"/>
              </a:rPr>
              <a:t>CAP Métiers de l’agriculture option Horticulture/ 8 places</a:t>
            </a:r>
          </a:p>
          <a:p>
            <a:pPr lvl="0"/>
            <a:r>
              <a:rPr lang="fr-FR" sz="2100" u="sng" dirty="0">
                <a:latin typeface="Times New Roman" panose="02020603050405020304" pitchFamily="18" charset="0"/>
                <a:cs typeface="Times New Roman" panose="02020603050405020304" pitchFamily="18" charset="0"/>
              </a:rPr>
              <a:t>CAP Jardinier Paysagiste : 8 places</a:t>
            </a:r>
          </a:p>
          <a:p>
            <a:pPr marL="0" indent="0">
              <a:buNone/>
            </a:pPr>
            <a:r>
              <a:rPr lang="fr-FR" sz="2100" dirty="0">
                <a:latin typeface="Times New Roman" panose="02020603050405020304" pitchFamily="18" charset="0"/>
                <a:cs typeface="Times New Roman" panose="02020603050405020304" pitchFamily="18" charset="0"/>
              </a:rPr>
              <a:t> </a:t>
            </a:r>
          </a:p>
          <a:p>
            <a:pPr marL="0" indent="0">
              <a:buNone/>
            </a:pPr>
            <a:r>
              <a:rPr lang="fr-FR" sz="2100" dirty="0">
                <a:latin typeface="Times New Roman" panose="02020603050405020304" pitchFamily="18" charset="0"/>
                <a:cs typeface="Times New Roman" panose="02020603050405020304" pitchFamily="18" charset="0"/>
              </a:rPr>
              <a:t>►Dossier à faire parvenir à l’EREA de Muret à l’attention du directeur ( par mail ou courrier postal).</a:t>
            </a:r>
          </a:p>
          <a:p>
            <a:r>
              <a:rPr lang="fr-FR" sz="2100" dirty="0">
                <a:latin typeface="Times New Roman" panose="02020603050405020304" pitchFamily="18" charset="0"/>
                <a:cs typeface="Times New Roman" panose="02020603050405020304" pitchFamily="18" charset="0"/>
              </a:rPr>
              <a:t>Date limite d’envoi : </a:t>
            </a:r>
            <a:r>
              <a:rPr lang="fr-FR" sz="2100" b="1" dirty="0">
                <a:solidFill>
                  <a:srgbClr val="FF0000"/>
                </a:solidFill>
                <a:latin typeface="Times New Roman" panose="02020603050405020304" pitchFamily="18" charset="0"/>
                <a:cs typeface="Times New Roman" panose="02020603050405020304" pitchFamily="18" charset="0"/>
              </a:rPr>
              <a:t>Vendredi </a:t>
            </a:r>
            <a:r>
              <a:rPr lang="fr-FR" sz="2100" b="1" dirty="0" smtClean="0">
                <a:solidFill>
                  <a:srgbClr val="FF0000"/>
                </a:solidFill>
                <a:latin typeface="Times New Roman" panose="02020603050405020304" pitchFamily="18" charset="0"/>
                <a:cs typeface="Times New Roman" panose="02020603050405020304" pitchFamily="18" charset="0"/>
              </a:rPr>
              <a:t>9 mai 2025 </a:t>
            </a:r>
            <a:r>
              <a:rPr lang="fr-FR" sz="2100" b="1" dirty="0">
                <a:solidFill>
                  <a:srgbClr val="FF0000"/>
                </a:solidFill>
                <a:latin typeface="Times New Roman" panose="02020603050405020304" pitchFamily="18" charset="0"/>
                <a:cs typeface="Times New Roman" panose="02020603050405020304" pitchFamily="18" charset="0"/>
              </a:rPr>
              <a:t>dernier délai</a:t>
            </a:r>
            <a:r>
              <a:rPr lang="fr-FR" sz="2100" dirty="0">
                <a:latin typeface="Times New Roman" panose="02020603050405020304" pitchFamily="18" charset="0"/>
                <a:cs typeface="Times New Roman" panose="02020603050405020304" pitchFamily="18" charset="0"/>
              </a:rPr>
              <a:t>.</a:t>
            </a:r>
          </a:p>
          <a:p>
            <a:r>
              <a:rPr lang="fr-FR" sz="2100" dirty="0">
                <a:latin typeface="Times New Roman" panose="02020603050405020304" pitchFamily="18" charset="0"/>
                <a:cs typeface="Times New Roman" panose="02020603050405020304" pitchFamily="18" charset="0"/>
              </a:rPr>
              <a:t>Commission d’admission EREA </a:t>
            </a:r>
            <a:r>
              <a:rPr lang="fr-FR" sz="2100" b="1" dirty="0" smtClean="0">
                <a:solidFill>
                  <a:srgbClr val="FF0000"/>
                </a:solidFill>
                <a:latin typeface="Times New Roman" panose="02020603050405020304" pitchFamily="18" charset="0"/>
                <a:cs typeface="Times New Roman" panose="02020603050405020304" pitchFamily="18" charset="0"/>
              </a:rPr>
              <a:t>Vendredi 19 mai 2025- </a:t>
            </a:r>
            <a:r>
              <a:rPr lang="fr-FR" sz="2100" dirty="0">
                <a:solidFill>
                  <a:srgbClr val="FF0000"/>
                </a:solidFill>
                <a:latin typeface="Times New Roman" panose="02020603050405020304" pitchFamily="18" charset="0"/>
                <a:cs typeface="Times New Roman" panose="02020603050405020304" pitchFamily="18" charset="0"/>
              </a:rPr>
              <a:t>Rectorat</a:t>
            </a: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18</a:t>
            </a:fld>
            <a:endParaRPr lang="fr-FR"/>
          </a:p>
        </p:txBody>
      </p:sp>
    </p:spTree>
    <p:extLst>
      <p:ext uri="{BB962C8B-B14F-4D97-AF65-F5344CB8AC3E}">
        <p14:creationId xmlns:p14="http://schemas.microsoft.com/office/powerpoint/2010/main" val="971383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8"/>
            <a:ext cx="6347713" cy="1080120"/>
          </a:xfrm>
        </p:spPr>
        <p:txBody>
          <a:bodyPr>
            <a:normAutofit fontScale="90000"/>
          </a:bodyPr>
          <a:lstStyle/>
          <a:p>
            <a:pPr algn="ctr"/>
            <a:r>
              <a:rPr lang="fr-FR" dirty="0" smtClean="0"/>
              <a:t>2de professionnelle Métiers de la sécurité</a:t>
            </a:r>
            <a:endParaRPr lang="fr-FR" dirty="0"/>
          </a:p>
        </p:txBody>
      </p:sp>
      <p:sp>
        <p:nvSpPr>
          <p:cNvPr id="3" name="Espace réservé du contenu 2"/>
          <p:cNvSpPr>
            <a:spLocks noGrp="1"/>
          </p:cNvSpPr>
          <p:nvPr>
            <p:ph idx="1"/>
          </p:nvPr>
        </p:nvSpPr>
        <p:spPr>
          <a:xfrm>
            <a:off x="251521" y="1340768"/>
            <a:ext cx="8207150" cy="4450433"/>
          </a:xfrm>
        </p:spPr>
        <p:txBody>
          <a:bodyPr>
            <a:normAutofit/>
          </a:bodyPr>
          <a:lstStyle/>
          <a:p>
            <a:r>
              <a:rPr lang="fr-FR" dirty="0" smtClean="0">
                <a:latin typeface="Times New Roman" panose="02020603050405020304" pitchFamily="18" charset="0"/>
                <a:cs typeface="Times New Roman" panose="02020603050405020304" pitchFamily="18" charset="0"/>
              </a:rPr>
              <a:t>LP Aubin (12)</a:t>
            </a:r>
          </a:p>
          <a:p>
            <a:r>
              <a:rPr lang="fr-FR" dirty="0" smtClean="0">
                <a:latin typeface="Times New Roman" panose="02020603050405020304" pitchFamily="18" charset="0"/>
                <a:cs typeface="Times New Roman" panose="02020603050405020304" pitchFamily="18" charset="0"/>
              </a:rPr>
              <a:t>LP Guynemer</a:t>
            </a:r>
          </a:p>
          <a:p>
            <a:r>
              <a:rPr lang="fr-FR" dirty="0" smtClean="0">
                <a:latin typeface="Times New Roman" panose="02020603050405020304" pitchFamily="18" charset="0"/>
                <a:cs typeface="Times New Roman" panose="02020603050405020304" pitchFamily="18" charset="0"/>
              </a:rPr>
              <a:t>LP Marie-Louise </a:t>
            </a:r>
            <a:r>
              <a:rPr lang="fr-FR" dirty="0" err="1" smtClean="0">
                <a:latin typeface="Times New Roman" panose="02020603050405020304" pitchFamily="18" charset="0"/>
                <a:cs typeface="Times New Roman" panose="02020603050405020304" pitchFamily="18" charset="0"/>
              </a:rPr>
              <a:t>Dissard</a:t>
            </a:r>
            <a:endParaRPr lang="fr-FR" dirty="0" smtClean="0">
              <a:latin typeface="Times New Roman" panose="02020603050405020304" pitchFamily="18" charset="0"/>
              <a:cs typeface="Times New Roman" panose="02020603050405020304" pitchFamily="18" charset="0"/>
            </a:endParaRPr>
          </a:p>
          <a:p>
            <a:r>
              <a:rPr lang="fr-FR" dirty="0" smtClean="0">
                <a:latin typeface="Times New Roman" panose="02020603050405020304" pitchFamily="18" charset="0"/>
                <a:cs typeface="Times New Roman" panose="02020603050405020304" pitchFamily="18" charset="0"/>
              </a:rPr>
              <a:t>Lycée Victor Duruy (65</a:t>
            </a:r>
            <a:r>
              <a:rPr lang="fr-FR" dirty="0" smtClean="0">
                <a:latin typeface="Times New Roman" panose="02020603050405020304" pitchFamily="18" charset="0"/>
                <a:cs typeface="Times New Roman" panose="02020603050405020304" pitchFamily="18" charset="0"/>
              </a:rPr>
              <a:t>)</a:t>
            </a:r>
          </a:p>
          <a:p>
            <a:pPr marL="0" indent="0">
              <a:buNone/>
            </a:pPr>
            <a:r>
              <a:rPr lang="fr-FR" dirty="0" smtClean="0">
                <a:latin typeface="Times New Roman" panose="02020603050405020304" pitchFamily="18" charset="0"/>
                <a:cs typeface="Times New Roman" panose="02020603050405020304" pitchFamily="18" charset="0"/>
              </a:rPr>
              <a:t>-La </a:t>
            </a:r>
            <a:r>
              <a:rPr lang="fr-FR" dirty="0">
                <a:latin typeface="Times New Roman" panose="02020603050405020304" pitchFamily="18" charset="0"/>
                <a:cs typeface="Times New Roman" panose="02020603050405020304" pitchFamily="18" charset="0"/>
              </a:rPr>
              <a:t>saisie de l’avis du chef d’établissement d’origine ne donne plus de bonification dans AFFELNET-lycée pour tous les vœux 1CAP2 et 2NDPRO, à l’exception de la seconde professionnelle métiers de la sécurité, formation pour laquelle il est obligatoire.</a:t>
            </a:r>
          </a:p>
          <a:p>
            <a:pPr marL="0" indent="0">
              <a:buNone/>
            </a:pPr>
            <a:r>
              <a:rPr lang="fr-FR" dirty="0" smtClean="0">
                <a:latin typeface="Times New Roman" panose="02020603050405020304" pitchFamily="18" charset="0"/>
                <a:cs typeface="Times New Roman" panose="02020603050405020304" pitchFamily="18" charset="0"/>
              </a:rPr>
              <a:t>-Le </a:t>
            </a:r>
            <a:r>
              <a:rPr lang="fr-FR" dirty="0">
                <a:latin typeface="Times New Roman" panose="02020603050405020304" pitchFamily="18" charset="0"/>
                <a:cs typeface="Times New Roman" panose="02020603050405020304" pitchFamily="18" charset="0"/>
              </a:rPr>
              <a:t>chef d’établissement d’origine se prononce sur la pertinence de la candidature du jeune en seconde professionnelle métiers de la sécurité au regard des attendus, des objectifs et des obligations règlementaires de cette formation, après entretien individuel avec l’élève </a:t>
            </a:r>
            <a:r>
              <a:rPr lang="fr-FR" b="1" dirty="0">
                <a:solidFill>
                  <a:srgbClr val="FF0000"/>
                </a:solidFill>
                <a:latin typeface="Times New Roman" panose="02020603050405020304" pitchFamily="18" charset="0"/>
                <a:cs typeface="Times New Roman" panose="02020603050405020304" pitchFamily="18" charset="0"/>
              </a:rPr>
              <a:t>avant le 10 juin 2025</a:t>
            </a:r>
            <a:r>
              <a:rPr lang="fr-FR" dirty="0">
                <a:latin typeface="Times New Roman" panose="02020603050405020304" pitchFamily="18" charset="0"/>
                <a:cs typeface="Times New Roman" panose="02020603050405020304" pitchFamily="18" charset="0"/>
              </a:rPr>
              <a:t>.</a:t>
            </a:r>
          </a:p>
          <a:p>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19</a:t>
            </a:fld>
            <a:endParaRPr lang="fr-FR"/>
          </a:p>
        </p:txBody>
      </p:sp>
    </p:spTree>
    <p:extLst>
      <p:ext uri="{BB962C8B-B14F-4D97-AF65-F5344CB8AC3E}">
        <p14:creationId xmlns:p14="http://schemas.microsoft.com/office/powerpoint/2010/main" val="938081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274638"/>
            <a:ext cx="7920880" cy="850106"/>
          </a:xfrm>
        </p:spPr>
        <p:txBody>
          <a:bodyPr>
            <a:normAutofit/>
          </a:bodyPr>
          <a:lstStyle/>
          <a:p>
            <a:r>
              <a:rPr lang="fr-FR" dirty="0" smtClean="0"/>
              <a:t> </a:t>
            </a:r>
            <a:r>
              <a:rPr lang="fr-FR" sz="2700" b="1" dirty="0"/>
              <a:t>ORIENTATION –AFFECTATION en fin de 3ème</a:t>
            </a:r>
          </a:p>
        </p:txBody>
      </p:sp>
      <p:sp>
        <p:nvSpPr>
          <p:cNvPr id="3" name="Espace réservé du contenu 2"/>
          <p:cNvSpPr>
            <a:spLocks noGrp="1"/>
          </p:cNvSpPr>
          <p:nvPr>
            <p:ph idx="1"/>
          </p:nvPr>
        </p:nvSpPr>
        <p:spPr>
          <a:xfrm>
            <a:off x="179512" y="1124744"/>
            <a:ext cx="8507288" cy="3960440"/>
          </a:xfrm>
        </p:spPr>
        <p:txBody>
          <a:bodyPr>
            <a:normAutofit/>
          </a:bodyPr>
          <a:lstStyle/>
          <a:p>
            <a:r>
              <a:rPr lang="fr-FR" b="1" dirty="0">
                <a:solidFill>
                  <a:srgbClr val="0070C0"/>
                </a:solidFill>
              </a:rPr>
              <a:t>Orientation</a:t>
            </a:r>
            <a:r>
              <a:rPr lang="fr-FR" b="1" dirty="0" smtClean="0">
                <a:solidFill>
                  <a:srgbClr val="0070C0"/>
                </a:solidFill>
              </a:rPr>
              <a:t>:</a:t>
            </a:r>
            <a:endParaRPr lang="fr-FR" b="1" dirty="0">
              <a:solidFill>
                <a:srgbClr val="0070C0"/>
              </a:solidFill>
            </a:endParaRPr>
          </a:p>
          <a:p>
            <a:pPr marL="0" indent="0">
              <a:buNone/>
            </a:pPr>
            <a:r>
              <a:rPr lang="fr-FR" dirty="0"/>
              <a:t> </a:t>
            </a:r>
          </a:p>
          <a:p>
            <a:pPr>
              <a:buFontTx/>
              <a:buChar char="-"/>
            </a:pPr>
            <a:r>
              <a:rPr lang="fr-FR" dirty="0" smtClean="0"/>
              <a:t>Phase </a:t>
            </a:r>
            <a:r>
              <a:rPr lang="fr-FR" dirty="0"/>
              <a:t>provisoire : </a:t>
            </a:r>
            <a:r>
              <a:rPr lang="fr-FR" dirty="0" smtClean="0"/>
              <a:t>La </a:t>
            </a:r>
            <a:r>
              <a:rPr lang="fr-FR" dirty="0"/>
              <a:t>famille formule des intentions d’orientation, consulte et accuse réception des avis provisoires du conseil de classe (fin 2ème trimestre). </a:t>
            </a:r>
            <a:endParaRPr lang="fr-FR" dirty="0" smtClean="0"/>
          </a:p>
          <a:p>
            <a:pPr>
              <a:buFontTx/>
              <a:buChar char="-"/>
            </a:pPr>
            <a:r>
              <a:rPr lang="fr-FR" dirty="0" smtClean="0">
                <a:solidFill>
                  <a:srgbClr val="FF0000"/>
                </a:solidFill>
              </a:rPr>
              <a:t> </a:t>
            </a:r>
            <a:r>
              <a:rPr lang="fr-FR" dirty="0">
                <a:solidFill>
                  <a:srgbClr val="FF0000"/>
                </a:solidFill>
              </a:rPr>
              <a:t>NOUVEAUTÉ Phase définitive </a:t>
            </a:r>
            <a:r>
              <a:rPr lang="fr-FR" dirty="0"/>
              <a:t>: </a:t>
            </a:r>
            <a:r>
              <a:rPr lang="fr-FR" dirty="0" smtClean="0"/>
              <a:t>La </a:t>
            </a:r>
            <a:r>
              <a:rPr lang="fr-FR" dirty="0"/>
              <a:t>famille d’un élève du palier 3ème n’a plus à saisir les choix définitifs dans le SLO. Si des </a:t>
            </a:r>
            <a:r>
              <a:rPr lang="fr-FR" dirty="0" err="1"/>
              <a:t>voeux</a:t>
            </a:r>
            <a:r>
              <a:rPr lang="fr-FR" dirty="0"/>
              <a:t> d’affectation sont saisis dans le SLA, ceux-ci sont convertis en choix définitifs d’orientation puis envoyés au SLO.  Pas de changement pour le palier 2nde </a:t>
            </a:r>
            <a:endParaRPr lang="fr-FR" sz="20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a:t>
            </a:fld>
            <a:endParaRPr lang="fr-FR"/>
          </a:p>
        </p:txBody>
      </p:sp>
    </p:spTree>
    <p:extLst>
      <p:ext uri="{BB962C8B-B14F-4D97-AF65-F5344CB8AC3E}">
        <p14:creationId xmlns:p14="http://schemas.microsoft.com/office/powerpoint/2010/main" val="4092140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1641" y="116632"/>
            <a:ext cx="5472608" cy="864096"/>
          </a:xfrm>
        </p:spPr>
        <p:txBody>
          <a:bodyPr>
            <a:normAutofit fontScale="90000"/>
          </a:bodyPr>
          <a:lstStyle/>
          <a:p>
            <a:pPr algn="ctr"/>
            <a:r>
              <a:rPr lang="fr-FR" dirty="0">
                <a:effectLst>
                  <a:outerShdw blurRad="38100" dist="38100" dir="2700000" algn="tl">
                    <a:srgbClr val="000000">
                      <a:alpha val="43137"/>
                    </a:srgbClr>
                  </a:outerShdw>
                </a:effectLst>
              </a:rPr>
              <a:t>            Apprentissage</a:t>
            </a:r>
            <a:r>
              <a:rPr lang="fr-FR" sz="5400" b="1" dirty="0">
                <a:solidFill>
                  <a:srgbClr val="0070C0"/>
                </a:solidFill>
                <a:latin typeface="Times New Roman"/>
                <a:ea typeface="Calibri"/>
                <a:cs typeface="Times New Roman"/>
              </a:rPr>
              <a:t> </a:t>
            </a:r>
            <a:endParaRPr lang="fr-FR" dirty="0">
              <a:solidFill>
                <a:srgbClr val="0070C0"/>
              </a:solidFill>
            </a:endParaRPr>
          </a:p>
        </p:txBody>
      </p:sp>
      <p:sp>
        <p:nvSpPr>
          <p:cNvPr id="3" name="Espace réservé du contenu 2"/>
          <p:cNvSpPr>
            <a:spLocks noGrp="1"/>
          </p:cNvSpPr>
          <p:nvPr>
            <p:ph idx="1"/>
          </p:nvPr>
        </p:nvSpPr>
        <p:spPr>
          <a:xfrm>
            <a:off x="0" y="836712"/>
            <a:ext cx="8686800" cy="5569776"/>
          </a:xfrm>
        </p:spPr>
        <p:txBody>
          <a:bodyPr>
            <a:normAutofit fontScale="92500" lnSpcReduction="10000"/>
          </a:bodyPr>
          <a:lstStyle/>
          <a:p>
            <a:pPr marL="0" indent="0">
              <a:lnSpc>
                <a:spcPct val="107000"/>
              </a:lnSpc>
              <a:spcBef>
                <a:spcPts val="200"/>
              </a:spcBef>
              <a:spcAft>
                <a:spcPts val="0"/>
              </a:spcAft>
              <a:buNone/>
            </a:pPr>
            <a:r>
              <a:rPr lang="fr-FR" b="1" dirty="0" smtClean="0">
                <a:latin typeface="Times New Roman" panose="02020603050405020304" pitchFamily="18" charset="0"/>
                <a:ea typeface="Times New Roman"/>
                <a:cs typeface="Times New Roman" panose="02020603050405020304" pitchFamily="18" charset="0"/>
              </a:rPr>
              <a:t>Apprentis </a:t>
            </a:r>
            <a:r>
              <a:rPr lang="fr-FR" b="1" dirty="0">
                <a:latin typeface="Times New Roman" panose="02020603050405020304" pitchFamily="18" charset="0"/>
                <a:ea typeface="Times New Roman"/>
                <a:cs typeface="Times New Roman" panose="02020603050405020304" pitchFamily="18" charset="0"/>
              </a:rPr>
              <a:t>de moins de 15 </a:t>
            </a:r>
            <a:r>
              <a:rPr lang="fr-FR" b="1" dirty="0" smtClean="0">
                <a:latin typeface="Times New Roman" panose="02020603050405020304" pitchFamily="18" charset="0"/>
                <a:ea typeface="Times New Roman"/>
                <a:cs typeface="Times New Roman" panose="02020603050405020304" pitchFamily="18" charset="0"/>
              </a:rPr>
              <a:t>ans:</a:t>
            </a:r>
            <a:endParaRPr lang="fr-FR" dirty="0">
              <a:latin typeface="Times New Roman" panose="02020603050405020304" pitchFamily="18" charset="0"/>
              <a:ea typeface="Calibri"/>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Procédure : </a:t>
            </a:r>
            <a:r>
              <a:rPr lang="fr-FR" dirty="0">
                <a:latin typeface="Times New Roman" panose="02020603050405020304" pitchFamily="18" charset="0"/>
                <a:cs typeface="Times New Roman" panose="02020603050405020304" pitchFamily="18" charset="0"/>
              </a:rPr>
              <a:t>L’apprentissage s’adresse aux personnes âgées de 16 à 29 ans. Toutefois, les jeunes atteignant 15 ans avant le terme de l’année civile peuvent être inscrits, sous statut scolaire, dans un lycée professionnel ou dans un centre de formation d’apprentis pour débuter leur formation professionnelle sous réserve de remplir les conditions ci-dessous. </a:t>
            </a:r>
            <a:r>
              <a:rPr lang="fr-FR" b="1" dirty="0">
                <a:solidFill>
                  <a:srgbClr val="FF0000"/>
                </a:solidFill>
                <a:latin typeface="Times New Roman" panose="02020603050405020304" pitchFamily="18" charset="0"/>
                <a:cs typeface="Times New Roman" panose="02020603050405020304" pitchFamily="18" charset="0"/>
              </a:rPr>
              <a:t>NOUVEAUTÉ</a:t>
            </a:r>
            <a:r>
              <a:rPr lang="fr-FR" dirty="0">
                <a:latin typeface="Times New Roman" panose="02020603050405020304" pitchFamily="18" charset="0"/>
                <a:cs typeface="Times New Roman" panose="02020603050405020304" pitchFamily="18" charset="0"/>
              </a:rPr>
              <a:t> : le dossier est géré par la DRAFPICA depuis la RS 2024</a:t>
            </a:r>
          </a:p>
          <a:p>
            <a:pPr marL="0" indent="0">
              <a:buNone/>
            </a:pPr>
            <a:r>
              <a:rPr lang="fr-FR" b="1"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SPÉCIFICITÉS </a:t>
            </a:r>
            <a:r>
              <a:rPr lang="fr-FR" b="1" dirty="0">
                <a:latin typeface="Times New Roman" panose="02020603050405020304" pitchFamily="18" charset="0"/>
                <a:cs typeface="Times New Roman" panose="02020603050405020304" pitchFamily="18" charset="0"/>
              </a:rPr>
              <a:t>: APPRENTIS DE MOINS DE 15 ANS EN HAUTE-GARONNE</a:t>
            </a:r>
            <a:endParaRPr lang="fr-FR" dirty="0">
              <a:latin typeface="Times New Roman" panose="02020603050405020304" pitchFamily="18" charset="0"/>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CONDITIONS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 atteindre l’âge de 15 ans entre la rentrée scolaire et le 31 décembre de l’année civile ;</a:t>
            </a:r>
          </a:p>
          <a:p>
            <a:pPr marL="0" indent="0">
              <a:buNone/>
            </a:pPr>
            <a:r>
              <a:rPr lang="fr-FR" dirty="0">
                <a:latin typeface="Times New Roman" panose="02020603050405020304" pitchFamily="18" charset="0"/>
                <a:cs typeface="Times New Roman" panose="02020603050405020304" pitchFamily="18" charset="0"/>
              </a:rPr>
              <a:t> ► justifier avoir accompli la scolarité du 1er cycle de l’enseignement secondaire (fin de 3ème) </a:t>
            </a:r>
          </a:p>
          <a:p>
            <a:pPr marL="0" indent="0">
              <a:buNone/>
            </a:pPr>
            <a:r>
              <a:rPr lang="fr-FR" dirty="0">
                <a:latin typeface="Times New Roman" panose="02020603050405020304" pitchFamily="18" charset="0"/>
                <a:cs typeface="Times New Roman" panose="02020603050405020304" pitchFamily="18" charset="0"/>
              </a:rPr>
              <a:t> ► bénéficier d’une promesse d’embauche sous contrat d’apprentissage d’une entreprise prête </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à l’accueillir dès ses 15 ans </a:t>
            </a:r>
            <a:r>
              <a:rPr lang="fr-FR" dirty="0" smtClean="0">
                <a:latin typeface="Times New Roman" panose="02020603050405020304" pitchFamily="18" charset="0"/>
                <a:cs typeface="Times New Roman" panose="02020603050405020304" pitchFamily="18" charset="0"/>
              </a:rPr>
              <a:t>révolus.</a:t>
            </a:r>
          </a:p>
          <a:p>
            <a:pPr marL="0" indent="0">
              <a:buNone/>
            </a:pPr>
            <a:r>
              <a:rPr lang="fr-FR" dirty="0" smtClean="0"/>
              <a:t>-</a:t>
            </a:r>
            <a:r>
              <a:rPr lang="fr-FR" dirty="0" smtClean="0">
                <a:latin typeface="Times New Roman" panose="02020603050405020304" pitchFamily="18" charset="0"/>
                <a:cs typeface="Times New Roman" panose="02020603050405020304" pitchFamily="18" charset="0"/>
              </a:rPr>
              <a:t>bénéficier </a:t>
            </a:r>
            <a:r>
              <a:rPr lang="fr-FR" dirty="0">
                <a:latin typeface="Times New Roman" panose="02020603050405020304" pitchFamily="18" charset="0"/>
                <a:cs typeface="Times New Roman" panose="02020603050405020304" pitchFamily="18" charset="0"/>
              </a:rPr>
              <a:t>de l’engagement d’un centre de formation d’apprentis (CFA) à l’intégrer dans une formation préparant au diplôme </a:t>
            </a:r>
            <a:r>
              <a:rPr lang="fr-FR" dirty="0" smtClean="0">
                <a:solidFill>
                  <a:schemeClr val="tx1"/>
                </a:solidFill>
                <a:latin typeface="Times New Roman" panose="02020603050405020304" pitchFamily="18" charset="0"/>
                <a:cs typeface="Times New Roman" panose="02020603050405020304" pitchFamily="18" charset="0"/>
              </a:rPr>
              <a:t>visé</a:t>
            </a:r>
          </a:p>
          <a:p>
            <a:pPr marL="0" indent="0">
              <a:buNone/>
            </a:pPr>
            <a:r>
              <a:rPr lang="fr-FR" b="1" dirty="0" smtClean="0">
                <a:solidFill>
                  <a:srgbClr val="FF0000"/>
                </a:solidFill>
              </a:rPr>
              <a:t>Les vœux par apprentissage doivent être saisis via le service en ligne Affectation ou par le chef d’établissement dans AFFELNET LYCEE avec les autres vœux dans l’ordre de préférence uniquement au tour principal. Les vœux par apprentissage sont sans conséquence sur l’affectation dans les vœux sous statut scolaire quel que soit le rang de ces vœux</a:t>
            </a:r>
            <a:r>
              <a:rPr lang="fr-FR" dirty="0" smtClean="0">
                <a:solidFill>
                  <a:srgbClr val="FF0000"/>
                </a:solidFill>
              </a:rPr>
              <a:t>.</a:t>
            </a:r>
            <a:r>
              <a:rPr lang="fr-FR" b="1" dirty="0" smtClean="0">
                <a:solidFill>
                  <a:srgbClr val="FF0000"/>
                </a:solidFill>
              </a:rPr>
              <a:t> </a:t>
            </a:r>
            <a:endParaRPr lang="fr-FR" dirty="0">
              <a:solidFill>
                <a:srgbClr val="FF0000"/>
              </a:solidFill>
            </a:endParaRPr>
          </a:p>
          <a:p>
            <a:pPr marL="0" indent="0">
              <a:buNone/>
            </a:pPr>
            <a:endParaRPr lang="fr-FR" dirty="0" smtClean="0">
              <a:latin typeface="Times New Roman" panose="02020603050405020304" pitchFamily="18" charset="0"/>
              <a:cs typeface="Times New Roman" panose="02020603050405020304" pitchFamily="18" charset="0"/>
            </a:endParaRPr>
          </a:p>
          <a:p>
            <a:pPr marL="0" indent="0">
              <a:buNone/>
            </a:pPr>
            <a:endParaRPr lang="fr-FR" dirty="0" smtClean="0">
              <a:latin typeface="Times New Roman" panose="02020603050405020304" pitchFamily="18" charset="0"/>
              <a:cs typeface="Times New Roman" panose="02020603050405020304" pitchFamily="18" charset="0"/>
            </a:endParaRPr>
          </a:p>
          <a:p>
            <a:pPr marL="0" indent="0">
              <a:buNone/>
            </a:pPr>
            <a:endParaRPr lang="fr-FR"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20</a:t>
            </a:fld>
            <a:endParaRPr lang="fr-FR"/>
          </a:p>
        </p:txBody>
      </p:sp>
    </p:spTree>
    <p:extLst>
      <p:ext uri="{BB962C8B-B14F-4D97-AF65-F5344CB8AC3E}">
        <p14:creationId xmlns:p14="http://schemas.microsoft.com/office/powerpoint/2010/main" val="750468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609600"/>
            <a:ext cx="6347713" cy="803176"/>
          </a:xfrm>
        </p:spPr>
        <p:txBody>
          <a:bodyPr/>
          <a:lstStyle/>
          <a:p>
            <a:pPr algn="ctr"/>
            <a:r>
              <a:rPr lang="fr-FR" dirty="0" smtClean="0"/>
              <a:t>Apprentissage </a:t>
            </a:r>
            <a:endParaRPr lang="fr-FR" dirty="0"/>
          </a:p>
        </p:txBody>
      </p:sp>
      <p:sp>
        <p:nvSpPr>
          <p:cNvPr id="3" name="Espace réservé du contenu 2"/>
          <p:cNvSpPr>
            <a:spLocks noGrp="1"/>
          </p:cNvSpPr>
          <p:nvPr>
            <p:ph idx="1"/>
          </p:nvPr>
        </p:nvSpPr>
        <p:spPr>
          <a:xfrm>
            <a:off x="395536" y="1412776"/>
            <a:ext cx="6561777" cy="4628587"/>
          </a:xfrm>
        </p:spPr>
        <p:txBody>
          <a:bodyPr>
            <a:normAutofit/>
          </a:bodyPr>
          <a:lstStyle/>
          <a:p>
            <a:r>
              <a:rPr lang="fr-FR" b="1" dirty="0">
                <a:latin typeface="Times New Roman" panose="02020603050405020304" pitchFamily="18" charset="0"/>
                <a:cs typeface="Times New Roman" panose="02020603050405020304" pitchFamily="18" charset="0"/>
              </a:rPr>
              <a:t>Nouvelle procédure d’enregistrement pour l’accueil d’un élève de moins de 15 ans en CFA</a:t>
            </a:r>
            <a:r>
              <a:rPr lang="fr-FR" b="1" dirty="0" smtClean="0">
                <a:latin typeface="Times New Roman" panose="02020603050405020304" pitchFamily="18" charset="0"/>
                <a:cs typeface="Times New Roman" panose="02020603050405020304" pitchFamily="18" charset="0"/>
              </a:rPr>
              <a:t>.</a:t>
            </a:r>
          </a:p>
          <a:p>
            <a:pPr>
              <a:buFontTx/>
              <a:buChar char="-"/>
            </a:pPr>
            <a:r>
              <a:rPr lang="fr-FR" dirty="0" smtClean="0">
                <a:latin typeface="Times New Roman" panose="02020603050405020304" pitchFamily="18" charset="0"/>
                <a:cs typeface="Times New Roman" panose="02020603050405020304" pitchFamily="18" charset="0"/>
              </a:rPr>
              <a:t>La </a:t>
            </a:r>
            <a:r>
              <a:rPr lang="fr-FR" dirty="0">
                <a:latin typeface="Times New Roman" panose="02020603050405020304" pitchFamily="18" charset="0"/>
                <a:cs typeface="Times New Roman" panose="02020603050405020304" pitchFamily="18" charset="0"/>
              </a:rPr>
              <a:t>gestion de ce dossier relève désormais de la DRAFPICA</a:t>
            </a:r>
            <a:r>
              <a:rPr lang="fr-FR" dirty="0" smtClean="0">
                <a:latin typeface="Times New Roman" panose="02020603050405020304" pitchFamily="18" charset="0"/>
                <a:cs typeface="Times New Roman" panose="02020603050405020304" pitchFamily="18" charset="0"/>
              </a:rPr>
              <a:t>.</a:t>
            </a:r>
          </a:p>
          <a:p>
            <a:pPr>
              <a:buFontTx/>
              <a:buChar char="-"/>
            </a:pP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 Le CFA établit un contrat d’engagement signé par le futur apprenti et son représentant légal, le responsable de l’entreprise, le tuteur, le responsable du CFA et le formateur référent </a:t>
            </a:r>
            <a:r>
              <a:rPr lang="fr-FR" dirty="0" smtClean="0">
                <a:latin typeface="Times New Roman" panose="02020603050405020304" pitchFamily="18" charset="0"/>
                <a:cs typeface="Times New Roman" panose="02020603050405020304" pitchFamily="18" charset="0"/>
              </a:rPr>
              <a:t>;</a:t>
            </a:r>
          </a:p>
          <a:p>
            <a:pPr>
              <a:buFontTx/>
              <a:buChar char="-"/>
            </a:pP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 Le CFA renseigne le formulaire et dépose le contrat d’engagement sur la plateforme dématérialisée « démarches simplifiées » qui ouvrira le 16 juin 2025 et dont le lien sera disponible sur le site https://www.ac-toulouse.fr/avec-lapprentissage-en-route-vers-la-reussite-121596 </a:t>
            </a:r>
            <a:endParaRPr lang="fr-FR" dirty="0" smtClean="0">
              <a:latin typeface="Times New Roman" panose="02020603050405020304" pitchFamily="18" charset="0"/>
              <a:cs typeface="Times New Roman" panose="02020603050405020304" pitchFamily="18" charset="0"/>
            </a:endParaRPr>
          </a:p>
          <a:p>
            <a:pPr>
              <a:buFontTx/>
              <a:buChar char="-"/>
            </a:pP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L’élève est inscrit administrativement dans l’établissement référent du département du lieu de formation : </a:t>
            </a:r>
            <a:r>
              <a:rPr lang="fr-FR" b="1" dirty="0">
                <a:latin typeface="Times New Roman" panose="02020603050405020304" pitchFamily="18" charset="0"/>
                <a:cs typeface="Times New Roman" panose="02020603050405020304" pitchFamily="18" charset="0"/>
              </a:rPr>
              <a:t>le lycée Stéphane Hessel pour la Haute-Garonne. </a:t>
            </a: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21</a:t>
            </a:fld>
            <a:endParaRPr lang="fr-FR"/>
          </a:p>
        </p:txBody>
      </p:sp>
    </p:spTree>
    <p:extLst>
      <p:ext uri="{BB962C8B-B14F-4D97-AF65-F5344CB8AC3E}">
        <p14:creationId xmlns:p14="http://schemas.microsoft.com/office/powerpoint/2010/main" val="4219197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260648"/>
            <a:ext cx="8291264" cy="5780715"/>
          </a:xfrm>
        </p:spPr>
        <p:txBody>
          <a:bodyPr>
            <a:normAutofit fontScale="85000" lnSpcReduction="20000"/>
          </a:bodyPr>
          <a:lstStyle/>
          <a:p>
            <a:pPr marL="0" lvl="0" indent="0" algn="ctr">
              <a:lnSpc>
                <a:spcPct val="115000"/>
              </a:lnSpc>
              <a:spcAft>
                <a:spcPts val="0"/>
              </a:spcAft>
              <a:buNone/>
            </a:pPr>
            <a:r>
              <a:rPr lang="fr-FR" sz="2800" dirty="0">
                <a:highlight>
                  <a:srgbClr val="00FFFF"/>
                </a:highlight>
                <a:latin typeface="Times New Roman"/>
                <a:ea typeface="Calibri"/>
                <a:cs typeface="Times New Roman"/>
              </a:rPr>
              <a:t>Les élèves concernés par une situation médicale</a:t>
            </a:r>
            <a:r>
              <a:rPr lang="fr-FR" sz="2800" dirty="0">
                <a:latin typeface="Times New Roman"/>
                <a:ea typeface="Calibri"/>
                <a:cs typeface="Times New Roman"/>
              </a:rPr>
              <a:t>:</a:t>
            </a:r>
            <a:endParaRPr lang="fr-FR" sz="2400" dirty="0">
              <a:latin typeface="Calibri"/>
              <a:ea typeface="Calibri"/>
              <a:cs typeface="Times New Roman"/>
            </a:endParaRPr>
          </a:p>
          <a:p>
            <a:r>
              <a:rPr lang="fr-FR" sz="2800" dirty="0">
                <a:latin typeface="Times New Roman"/>
                <a:ea typeface="Calibri"/>
                <a:cs typeface="Times New Roman"/>
              </a:rPr>
              <a:t> </a:t>
            </a:r>
            <a:r>
              <a:rPr lang="fr-FR" b="1" dirty="0">
                <a:latin typeface="Times New Roman" panose="02020603050405020304" pitchFamily="18" charset="0"/>
                <a:cs typeface="Times New Roman" panose="02020603050405020304" pitchFamily="18" charset="0"/>
              </a:rPr>
              <a:t>Ces situations revêtent un caractère exceptionnel</a:t>
            </a:r>
            <a:r>
              <a:rPr lang="fr-FR" dirty="0">
                <a:latin typeface="Times New Roman" panose="02020603050405020304" pitchFamily="18" charset="0"/>
                <a:cs typeface="Times New Roman" panose="02020603050405020304" pitchFamily="18" charset="0"/>
              </a:rPr>
              <a:t>.</a:t>
            </a:r>
          </a:p>
          <a:p>
            <a:pPr marL="0" indent="0">
              <a:buNone/>
            </a:pPr>
            <a:r>
              <a:rPr lang="fr-FR" dirty="0">
                <a:latin typeface="Times New Roman" panose="02020603050405020304" pitchFamily="18" charset="0"/>
                <a:cs typeface="Times New Roman" panose="02020603050405020304" pitchFamily="18" charset="0"/>
              </a:rPr>
              <a:t>L’établissement d’origine devra faire parvenir le dossier de l’élève concerné au médecin scolaire de l’établissement ainsi qu’au médecin conseiller technique de l’IA-DASEN à ce.samis2@ac-toulouse.fr avec en objet : « Commission médicale post 3ème » </a:t>
            </a:r>
            <a:r>
              <a:rPr lang="fr-FR" b="1" dirty="0">
                <a:solidFill>
                  <a:srgbClr val="FF0000"/>
                </a:solidFill>
                <a:latin typeface="Times New Roman" panose="02020603050405020304" pitchFamily="18" charset="0"/>
                <a:cs typeface="Times New Roman" panose="02020603050405020304" pitchFamily="18" charset="0"/>
              </a:rPr>
              <a:t>avant </a:t>
            </a:r>
            <a:r>
              <a:rPr lang="fr-FR" b="1" dirty="0" smtClean="0">
                <a:solidFill>
                  <a:srgbClr val="FF0000"/>
                </a:solidFill>
                <a:latin typeface="Times New Roman" panose="02020603050405020304" pitchFamily="18" charset="0"/>
                <a:cs typeface="Times New Roman" panose="02020603050405020304" pitchFamily="18" charset="0"/>
              </a:rPr>
              <a:t>le 22 </a:t>
            </a:r>
            <a:r>
              <a:rPr lang="fr-FR" b="1" dirty="0">
                <a:solidFill>
                  <a:srgbClr val="FF0000"/>
                </a:solidFill>
                <a:latin typeface="Times New Roman" panose="02020603050405020304" pitchFamily="18" charset="0"/>
                <a:cs typeface="Times New Roman" panose="02020603050405020304" pitchFamily="18" charset="0"/>
              </a:rPr>
              <a:t>mai </a:t>
            </a:r>
            <a:r>
              <a:rPr lang="fr-FR" b="1" dirty="0" smtClean="0">
                <a:solidFill>
                  <a:srgbClr val="FF0000"/>
                </a:solidFill>
                <a:latin typeface="Times New Roman" panose="02020603050405020304" pitchFamily="18" charset="0"/>
                <a:cs typeface="Times New Roman" panose="02020603050405020304" pitchFamily="18" charset="0"/>
              </a:rPr>
              <a:t>2025.</a:t>
            </a:r>
            <a:endParaRPr lang="fr-FR" b="1" dirty="0">
              <a:solidFill>
                <a:srgbClr val="FF0000"/>
              </a:solidFill>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Date de la commission bonus médical </a:t>
            </a:r>
            <a:r>
              <a:rPr lang="fr-FR" b="1" dirty="0">
                <a:solidFill>
                  <a:srgbClr val="FF0000"/>
                </a:solidFill>
                <a:latin typeface="Times New Roman" panose="02020603050405020304" pitchFamily="18" charset="0"/>
                <a:cs typeface="Times New Roman" panose="02020603050405020304" pitchFamily="18" charset="0"/>
              </a:rPr>
              <a:t>le </a:t>
            </a:r>
            <a:r>
              <a:rPr lang="fr-FR" b="1" dirty="0" smtClean="0">
                <a:solidFill>
                  <a:srgbClr val="FF0000"/>
                </a:solidFill>
                <a:latin typeface="Times New Roman" panose="02020603050405020304" pitchFamily="18" charset="0"/>
                <a:cs typeface="Times New Roman" panose="02020603050405020304" pitchFamily="18" charset="0"/>
              </a:rPr>
              <a:t>3 juin 2025</a:t>
            </a:r>
            <a:r>
              <a:rPr lang="fr-FR" b="1" dirty="0">
                <a:latin typeface="Times New Roman" panose="02020603050405020304" pitchFamily="18" charset="0"/>
                <a:cs typeface="Times New Roman" panose="02020603050405020304" pitchFamily="18" charset="0"/>
              </a:rPr>
              <a:t> </a:t>
            </a:r>
            <a:r>
              <a:rPr lang="fr-FR" b="1" dirty="0" smtClean="0">
                <a:latin typeface="Times New Roman" panose="02020603050405020304" pitchFamily="18" charset="0"/>
                <a:cs typeface="Times New Roman" panose="02020603050405020304" pitchFamily="18" charset="0"/>
              </a:rPr>
              <a:t>.</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fr-FR" b="1" dirty="0" smtClean="0">
                <a:latin typeface="Times New Roman" panose="02020603050405020304" pitchFamily="18" charset="0"/>
                <a:cs typeface="Times New Roman" panose="02020603050405020304" pitchFamily="18" charset="0"/>
              </a:rPr>
              <a:t>Demande </a:t>
            </a:r>
            <a:r>
              <a:rPr lang="fr-FR" b="1" dirty="0">
                <a:latin typeface="Times New Roman" panose="02020603050405020304" pitchFamily="18" charset="0"/>
                <a:cs typeface="Times New Roman" panose="02020603050405020304" pitchFamily="18" charset="0"/>
              </a:rPr>
              <a:t>de dérogation pour motif médical entrée en 2nde GT </a:t>
            </a:r>
            <a:r>
              <a:rPr lang="fr-FR" dirty="0">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a:t>
            </a:r>
            <a:r>
              <a:rPr lang="fr-FR" dirty="0" smtClean="0">
                <a:latin typeface="Times New Roman" panose="02020603050405020304" pitchFamily="18" charset="0"/>
                <a:cs typeface="Times New Roman" panose="02020603050405020304" pitchFamily="18" charset="0"/>
              </a:rPr>
              <a:t>Les </a:t>
            </a:r>
            <a:r>
              <a:rPr lang="fr-FR" dirty="0">
                <a:latin typeface="Times New Roman" panose="02020603050405020304" pitchFamily="18" charset="0"/>
                <a:cs typeface="Times New Roman" panose="02020603050405020304" pitchFamily="18" charset="0"/>
              </a:rPr>
              <a:t>vœux doivent-être saisis dans </a:t>
            </a:r>
            <a:r>
              <a:rPr lang="fr-FR" dirty="0" err="1">
                <a:latin typeface="Times New Roman" panose="02020603050405020304" pitchFamily="18" charset="0"/>
                <a:cs typeface="Times New Roman" panose="02020603050405020304" pitchFamily="18" charset="0"/>
              </a:rPr>
              <a:t>Affelnet</a:t>
            </a:r>
            <a:r>
              <a:rPr lang="fr-FR" dirty="0">
                <a:latin typeface="Times New Roman" panose="02020603050405020304" pitchFamily="18" charset="0"/>
                <a:cs typeface="Times New Roman" panose="02020603050405020304" pitchFamily="18" charset="0"/>
              </a:rPr>
              <a:t> Lycée.</a:t>
            </a:r>
          </a:p>
          <a:p>
            <a:pPr marL="0" indent="0">
              <a:buNone/>
            </a:pPr>
            <a:r>
              <a:rPr lang="fr-FR" dirty="0" smtClean="0">
                <a:latin typeface="Times New Roman" panose="02020603050405020304" pitchFamily="18" charset="0"/>
                <a:cs typeface="Times New Roman" panose="02020603050405020304" pitchFamily="18" charset="0"/>
              </a:rPr>
              <a:t>-L’établissement </a:t>
            </a:r>
            <a:r>
              <a:rPr lang="fr-FR" dirty="0">
                <a:latin typeface="Times New Roman" panose="02020603050405020304" pitchFamily="18" charset="0"/>
                <a:cs typeface="Times New Roman" panose="02020603050405020304" pitchFamily="18" charset="0"/>
              </a:rPr>
              <a:t>d’origine valide le motif 2 de demande de dérogation dans AFFELNET-lycée après avis du médecin scolaire. Il sera conseillé à la famille de placer : - l’établissement demandé de façon dérogatoire en vœu n° 1 - l’établissement de secteur en dernier vœu afin de sécuriser l’affectation.</a:t>
            </a:r>
          </a:p>
          <a:p>
            <a:pPr marL="0" indent="0">
              <a:buNone/>
            </a:pPr>
            <a:endParaRPr lang="fr-FR"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fr-FR" dirty="0" smtClean="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2nde GT Demande traitée directement par AFFELNET-lycée Dispositif d’Accueil Lycéens (DALY) –lycée </a:t>
            </a:r>
            <a:r>
              <a:rPr lang="fr-FR" b="1" dirty="0" err="1">
                <a:latin typeface="Times New Roman" panose="02020603050405020304" pitchFamily="18" charset="0"/>
                <a:cs typeface="Times New Roman" panose="02020603050405020304" pitchFamily="18" charset="0"/>
              </a:rPr>
              <a:t>Ozenne</a:t>
            </a:r>
            <a:r>
              <a:rPr lang="fr-FR" b="1" dirty="0">
                <a:latin typeface="Times New Roman" panose="02020603050405020304" pitchFamily="18" charset="0"/>
                <a:cs typeface="Times New Roman" panose="02020603050405020304" pitchFamily="18" charset="0"/>
              </a:rPr>
              <a:t>-Toulouse </a:t>
            </a:r>
            <a:r>
              <a:rPr lang="fr-FR" b="1" dirty="0" smtClean="0">
                <a:latin typeface="Times New Roman" panose="02020603050405020304" pitchFamily="18" charset="0"/>
                <a:cs typeface="Times New Roman" panose="02020603050405020304" pitchFamily="18" charset="0"/>
              </a:rPr>
              <a:t>: RSA</a:t>
            </a:r>
            <a:endParaRPr lang="fr-FR" b="1" dirty="0">
              <a:latin typeface="Times New Roman" panose="02020603050405020304" pitchFamily="18" charset="0"/>
              <a:cs typeface="Times New Roman" panose="02020603050405020304" pitchFamily="18" charset="0"/>
            </a:endParaRPr>
          </a:p>
          <a:p>
            <a:pPr marL="0" indent="0">
              <a:buNone/>
            </a:pP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dirty="0" smtClean="0">
                <a:latin typeface="Times New Roman" panose="02020603050405020304" pitchFamily="18" charset="0"/>
                <a:cs typeface="Times New Roman" panose="02020603050405020304" pitchFamily="18" charset="0"/>
              </a:rPr>
              <a:t>-Public </a:t>
            </a:r>
            <a:r>
              <a:rPr lang="fr-FR" dirty="0">
                <a:latin typeface="Times New Roman" panose="02020603050405020304" pitchFamily="18" charset="0"/>
                <a:cs typeface="Times New Roman" panose="02020603050405020304" pitchFamily="18" charset="0"/>
              </a:rPr>
              <a:t>concerné : 12 jeunes de 16 à 18 ans, en décrochage pour refus scolaire anxieux, accueillis pour une session de 12 semaines éventuellement renouvelable une fois.</a:t>
            </a:r>
          </a:p>
          <a:p>
            <a:pPr marL="0" indent="0">
              <a:buNone/>
            </a:pPr>
            <a:r>
              <a:rPr lang="fr-FR" dirty="0" smtClean="0">
                <a:latin typeface="Times New Roman" panose="02020603050405020304" pitchFamily="18" charset="0"/>
                <a:cs typeface="Times New Roman" panose="02020603050405020304" pitchFamily="18" charset="0"/>
              </a:rPr>
              <a:t>-Dossier </a:t>
            </a:r>
            <a:r>
              <a:rPr lang="fr-FR" dirty="0">
                <a:latin typeface="Times New Roman" panose="02020603050405020304" pitchFamily="18" charset="0"/>
                <a:cs typeface="Times New Roman" panose="02020603050405020304" pitchFamily="18" charset="0"/>
              </a:rPr>
              <a:t>d’admission : constitué d’une lettre de motivation, du dossier scolaire comportant les bulletins des deux  dernière années, la décision d’orientation et un courrier médical du médecin psychiatre qui suit le jeune à transmettre au médecin scolaire ( </a:t>
            </a:r>
            <a:r>
              <a:rPr lang="fr-FR" u="sng" dirty="0">
                <a:latin typeface="Times New Roman" panose="02020603050405020304" pitchFamily="18" charset="0"/>
                <a:cs typeface="Times New Roman" panose="02020603050405020304" pitchFamily="18" charset="0"/>
                <a:hlinkClick r:id="rId2" tooltip="mailto:samis2@ac-toulouse.fr"/>
              </a:rPr>
              <a:t>samis2@ac-toulouse.fr</a:t>
            </a:r>
            <a:r>
              <a:rPr lang="fr-FR" dirty="0">
                <a:latin typeface="Times New Roman" panose="02020603050405020304" pitchFamily="18" charset="0"/>
                <a:cs typeface="Times New Roman" panose="02020603050405020304" pitchFamily="18" charset="0"/>
              </a:rPr>
              <a:t>) avec en objet « Commission Daly ».</a:t>
            </a:r>
          </a:p>
          <a:p>
            <a:pPr marL="0" indent="0">
              <a:buNone/>
            </a:pPr>
            <a:endParaRPr lang="fr-FR" dirty="0">
              <a:latin typeface="Times New Roman" panose="02020603050405020304" pitchFamily="18" charset="0"/>
              <a:cs typeface="Times New Roman" panose="02020603050405020304" pitchFamily="18" charset="0"/>
            </a:endParaRPr>
          </a:p>
          <a:p>
            <a:pPr marL="0" indent="0">
              <a:lnSpc>
                <a:spcPct val="115000"/>
              </a:lnSpc>
              <a:spcAft>
                <a:spcPts val="0"/>
              </a:spcAft>
              <a:buNone/>
            </a:pPr>
            <a:endParaRPr lang="fr-FR" sz="2400" dirty="0">
              <a:latin typeface="Times New Roman" panose="02020603050405020304" pitchFamily="18" charset="0"/>
              <a:ea typeface="Calibri"/>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22</a:t>
            </a:fld>
            <a:endParaRPr lang="fr-FR"/>
          </a:p>
        </p:txBody>
      </p:sp>
    </p:spTree>
    <p:extLst>
      <p:ext uri="{BB962C8B-B14F-4D97-AF65-F5344CB8AC3E}">
        <p14:creationId xmlns:p14="http://schemas.microsoft.com/office/powerpoint/2010/main" val="24399360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332" y="1"/>
            <a:ext cx="7773338" cy="620688"/>
          </a:xfrm>
          <a:solidFill>
            <a:srgbClr val="66FFFF"/>
          </a:solidFill>
        </p:spPr>
        <p:txBody>
          <a:bodyPr>
            <a:normAutofit fontScale="90000"/>
          </a:bodyPr>
          <a:lstStyle/>
          <a:p>
            <a:pPr algn="ctr"/>
            <a:r>
              <a:rPr lang="fr-FR" dirty="0" smtClean="0">
                <a:solidFill>
                  <a:schemeClr val="tx1"/>
                </a:solidFill>
              </a:rPr>
              <a:t>Elèves à </a:t>
            </a:r>
            <a:r>
              <a:rPr lang="fr-FR" dirty="0">
                <a:solidFill>
                  <a:schemeClr val="tx1"/>
                </a:solidFill>
              </a:rPr>
              <a:t>besoins</a:t>
            </a:r>
            <a:r>
              <a:rPr lang="fr-FR" dirty="0" smtClean="0">
                <a:solidFill>
                  <a:schemeClr val="tx1"/>
                </a:solidFill>
              </a:rPr>
              <a:t> particuliers</a:t>
            </a:r>
            <a:endParaRPr lang="fr-FR" dirty="0">
              <a:solidFill>
                <a:schemeClr val="tx1"/>
              </a:solidFill>
            </a:endParaRPr>
          </a:p>
        </p:txBody>
      </p:sp>
      <p:sp>
        <p:nvSpPr>
          <p:cNvPr id="3" name="Espace réservé du contenu 2"/>
          <p:cNvSpPr>
            <a:spLocks noGrp="1"/>
          </p:cNvSpPr>
          <p:nvPr>
            <p:ph idx="1"/>
          </p:nvPr>
        </p:nvSpPr>
        <p:spPr>
          <a:xfrm>
            <a:off x="251520" y="620688"/>
            <a:ext cx="8207151" cy="5420675"/>
          </a:xfrm>
        </p:spPr>
        <p:txBody>
          <a:bodyPr>
            <a:normAutofit fontScale="25000" lnSpcReduction="20000"/>
          </a:bodyPr>
          <a:lstStyle/>
          <a:p>
            <a:r>
              <a:rPr lang="fr-FR" sz="7200" dirty="0">
                <a:latin typeface="Times New Roman" panose="02020603050405020304" pitchFamily="18" charset="0"/>
                <a:cs typeface="Times New Roman" panose="02020603050405020304" pitchFamily="18" charset="0"/>
              </a:rPr>
              <a:t>Deux poursuites d’études sous statut scolaire peuvent être envisagées : </a:t>
            </a:r>
          </a:p>
          <a:p>
            <a:pPr>
              <a:buFont typeface="Wingdings" panose="05000000000000000000" pitchFamily="2" charset="2"/>
              <a:buChar char="v"/>
            </a:pPr>
            <a:r>
              <a:rPr lang="fr-FR" sz="7200" dirty="0">
                <a:latin typeface="Times New Roman" panose="02020603050405020304" pitchFamily="18" charset="0"/>
                <a:cs typeface="Times New Roman" panose="02020603050405020304" pitchFamily="18" charset="0"/>
              </a:rPr>
              <a:t> </a:t>
            </a:r>
            <a:r>
              <a:rPr lang="fr-FR" sz="7200" b="1" dirty="0" smtClean="0">
                <a:latin typeface="Times New Roman" panose="02020603050405020304" pitchFamily="18" charset="0"/>
                <a:cs typeface="Times New Roman" panose="02020603050405020304" pitchFamily="18" charset="0"/>
              </a:rPr>
              <a:t>Affectation </a:t>
            </a:r>
            <a:r>
              <a:rPr lang="fr-FR" sz="7200" b="1" dirty="0">
                <a:latin typeface="Times New Roman" panose="02020603050405020304" pitchFamily="18" charset="0"/>
                <a:cs typeface="Times New Roman" panose="02020603050405020304" pitchFamily="18" charset="0"/>
              </a:rPr>
              <a:t>en Lycée professionnel sans dispositif ULIS </a:t>
            </a:r>
            <a:r>
              <a:rPr lang="fr-FR" sz="7200" b="1" dirty="0" smtClean="0">
                <a:latin typeface="Times New Roman" panose="02020603050405020304" pitchFamily="18" charset="0"/>
                <a:cs typeface="Times New Roman" panose="02020603050405020304" pitchFamily="18" charset="0"/>
              </a:rPr>
              <a:t>:</a:t>
            </a:r>
            <a:endParaRPr lang="fr-FR" sz="7200" dirty="0">
              <a:latin typeface="Times New Roman" panose="02020603050405020304" pitchFamily="18" charset="0"/>
              <a:cs typeface="Times New Roman" panose="02020603050405020304" pitchFamily="18" charset="0"/>
            </a:endParaRPr>
          </a:p>
          <a:p>
            <a:pPr marL="0" indent="0">
              <a:buNone/>
            </a:pPr>
            <a:r>
              <a:rPr lang="fr-FR" sz="7200" dirty="0">
                <a:latin typeface="Times New Roman" panose="02020603050405020304" pitchFamily="18" charset="0"/>
                <a:cs typeface="Times New Roman" panose="02020603050405020304" pitchFamily="18" charset="0"/>
              </a:rPr>
              <a:t>Élèves ayant une notification MDPH ne demandant pas l’appui d’un dispositif ULIS : ces élèves peuvent demander un bonus handicap qui ne garantit pas une affectation. Les vœux doivent-être saisis dans </a:t>
            </a:r>
            <a:r>
              <a:rPr lang="fr-FR" sz="7200" dirty="0" err="1">
                <a:latin typeface="Times New Roman" panose="02020603050405020304" pitchFamily="18" charset="0"/>
                <a:cs typeface="Times New Roman" panose="02020603050405020304" pitchFamily="18" charset="0"/>
              </a:rPr>
              <a:t>Affelnet</a:t>
            </a:r>
            <a:r>
              <a:rPr lang="fr-FR" sz="7200" dirty="0">
                <a:latin typeface="Times New Roman" panose="02020603050405020304" pitchFamily="18" charset="0"/>
                <a:cs typeface="Times New Roman" panose="02020603050405020304" pitchFamily="18" charset="0"/>
              </a:rPr>
              <a:t> Lycée.</a:t>
            </a:r>
          </a:p>
          <a:p>
            <a:r>
              <a:rPr lang="fr-FR" sz="7200" dirty="0">
                <a:latin typeface="Times New Roman" panose="02020603050405020304" pitchFamily="18" charset="0"/>
                <a:cs typeface="Times New Roman" panose="02020603050405020304" pitchFamily="18" charset="0"/>
              </a:rPr>
              <a:t>Annexe à remplir Demande de bonus Handicap. </a:t>
            </a:r>
          </a:p>
          <a:p>
            <a:pPr marL="0" indent="0">
              <a:buNone/>
            </a:pPr>
            <a:r>
              <a:rPr lang="fr-FR" sz="7200" b="1" dirty="0">
                <a:solidFill>
                  <a:srgbClr val="FF0000"/>
                </a:solidFill>
                <a:latin typeface="Times New Roman" panose="02020603050405020304" pitchFamily="18" charset="0"/>
                <a:cs typeface="Times New Roman" panose="02020603050405020304" pitchFamily="18" charset="0"/>
              </a:rPr>
              <a:t>Le bonus sera octroyé à tous les vœux dans un lycée professionnel public du 31, sous réserve d’une saisie </a:t>
            </a:r>
            <a:r>
              <a:rPr lang="fr-FR" sz="7200" b="1" dirty="0" err="1">
                <a:solidFill>
                  <a:srgbClr val="FF0000"/>
                </a:solidFill>
                <a:latin typeface="Times New Roman" panose="02020603050405020304" pitchFamily="18" charset="0"/>
                <a:cs typeface="Times New Roman" panose="02020603050405020304" pitchFamily="18" charset="0"/>
              </a:rPr>
              <a:t>affelnet</a:t>
            </a:r>
            <a:r>
              <a:rPr lang="fr-FR" sz="7200" b="1" dirty="0">
                <a:solidFill>
                  <a:srgbClr val="FF0000"/>
                </a:solidFill>
                <a:latin typeface="Times New Roman" panose="02020603050405020304" pitchFamily="18" charset="0"/>
                <a:cs typeface="Times New Roman" panose="02020603050405020304" pitchFamily="18" charset="0"/>
              </a:rPr>
              <a:t> et d’une notification de la MDPH à jour au moment de la demande</a:t>
            </a:r>
            <a:r>
              <a:rPr lang="fr-FR" sz="7200" b="1" dirty="0" smtClean="0">
                <a:solidFill>
                  <a:srgbClr val="FF0000"/>
                </a:solidFill>
                <a:latin typeface="Times New Roman" panose="02020603050405020304" pitchFamily="18" charset="0"/>
                <a:cs typeface="Times New Roman" panose="02020603050405020304" pitchFamily="18" charset="0"/>
              </a:rPr>
              <a:t>. </a:t>
            </a:r>
            <a:endParaRPr lang="fr-FR" sz="7200" b="1" dirty="0">
              <a:solidFill>
                <a:srgbClr val="FF0000"/>
              </a:solidFill>
              <a:latin typeface="Times New Roman" panose="02020603050405020304" pitchFamily="18" charset="0"/>
              <a:cs typeface="Times New Roman" panose="02020603050405020304" pitchFamily="18" charset="0"/>
            </a:endParaRPr>
          </a:p>
          <a:p>
            <a:pPr marL="0" indent="0">
              <a:buNone/>
            </a:pPr>
            <a:r>
              <a:rPr lang="fr-FR" sz="7200" dirty="0">
                <a:latin typeface="Times New Roman" panose="02020603050405020304" pitchFamily="18" charset="0"/>
                <a:cs typeface="Times New Roman" panose="02020603050405020304" pitchFamily="18" charset="0"/>
              </a:rPr>
              <a:t>-  Annexe à envoyer par mail à bonushandicap@ac-toulouse.fr - Au plus tard </a:t>
            </a:r>
            <a:r>
              <a:rPr lang="fr-FR" sz="7200" b="1" dirty="0">
                <a:solidFill>
                  <a:srgbClr val="FF0000"/>
                </a:solidFill>
                <a:latin typeface="Times New Roman" panose="02020603050405020304" pitchFamily="18" charset="0"/>
                <a:cs typeface="Times New Roman" panose="02020603050405020304" pitchFamily="18" charset="0"/>
              </a:rPr>
              <a:t>30 avril </a:t>
            </a:r>
            <a:r>
              <a:rPr lang="fr-FR" sz="7200" b="1" dirty="0" smtClean="0">
                <a:solidFill>
                  <a:srgbClr val="FF0000"/>
                </a:solidFill>
                <a:latin typeface="Times New Roman" panose="02020603050405020304" pitchFamily="18" charset="0"/>
                <a:cs typeface="Times New Roman" panose="02020603050405020304" pitchFamily="18" charset="0"/>
              </a:rPr>
              <a:t>2025</a:t>
            </a:r>
            <a:r>
              <a:rPr lang="fr-FR" sz="7200" dirty="0" smtClean="0">
                <a:solidFill>
                  <a:srgbClr val="FF0000"/>
                </a:solidFill>
                <a:latin typeface="Times New Roman" panose="02020603050405020304" pitchFamily="18" charset="0"/>
                <a:cs typeface="Times New Roman" panose="02020603050405020304" pitchFamily="18" charset="0"/>
              </a:rPr>
              <a:t> </a:t>
            </a:r>
            <a:r>
              <a:rPr lang="fr-FR" sz="7200" b="1" dirty="0">
                <a:solidFill>
                  <a:srgbClr val="FF0000"/>
                </a:solidFill>
                <a:latin typeface="Times New Roman" panose="02020603050405020304" pitchFamily="18" charset="0"/>
                <a:cs typeface="Times New Roman" panose="02020603050405020304" pitchFamily="18" charset="0"/>
              </a:rPr>
              <a:t>(délai de rigueur) </a:t>
            </a:r>
          </a:p>
          <a:p>
            <a:pPr marL="0" indent="0">
              <a:buNone/>
            </a:pPr>
            <a:r>
              <a:rPr lang="fr-FR" sz="7200" dirty="0">
                <a:latin typeface="Times New Roman" panose="02020603050405020304" pitchFamily="18" charset="0"/>
                <a:cs typeface="Times New Roman" panose="02020603050405020304" pitchFamily="18" charset="0"/>
              </a:rPr>
              <a:t> </a:t>
            </a:r>
          </a:p>
          <a:p>
            <a:pPr lvl="0">
              <a:buFont typeface="Wingdings" panose="05000000000000000000" pitchFamily="2" charset="2"/>
              <a:buChar char="v"/>
            </a:pPr>
            <a:r>
              <a:rPr lang="fr-FR" sz="7200" b="1" dirty="0">
                <a:latin typeface="Times New Roman" panose="02020603050405020304" pitchFamily="18" charset="0"/>
                <a:cs typeface="Times New Roman" panose="02020603050405020304" pitchFamily="18" charset="0"/>
              </a:rPr>
              <a:t>Orientation et affectation en lycée professionnel avec l’appui d’un dispositif collectif d’inclusion scolaire (ULIS)</a:t>
            </a:r>
            <a:r>
              <a:rPr lang="fr-FR" sz="7200" dirty="0">
                <a:latin typeface="Times New Roman" panose="02020603050405020304" pitchFamily="18" charset="0"/>
                <a:cs typeface="Times New Roman" panose="02020603050405020304" pitchFamily="18" charset="0"/>
              </a:rPr>
              <a:t> :  </a:t>
            </a:r>
            <a:r>
              <a:rPr lang="fr-FR" sz="7200" dirty="0" smtClean="0">
                <a:latin typeface="Times New Roman" panose="02020603050405020304" pitchFamily="18" charset="0"/>
                <a:cs typeface="Times New Roman" panose="02020603050405020304" pitchFamily="18" charset="0"/>
              </a:rPr>
              <a:t>Les </a:t>
            </a:r>
            <a:r>
              <a:rPr lang="fr-FR" sz="7200" dirty="0">
                <a:latin typeface="Times New Roman" panose="02020603050405020304" pitchFamily="18" charset="0"/>
                <a:cs typeface="Times New Roman" panose="02020603050405020304" pitchFamily="18" charset="0"/>
              </a:rPr>
              <a:t>vœux doivent -être saisis dans </a:t>
            </a:r>
            <a:r>
              <a:rPr lang="fr-FR" sz="7200" dirty="0" err="1">
                <a:latin typeface="Times New Roman" panose="02020603050405020304" pitchFamily="18" charset="0"/>
                <a:cs typeface="Times New Roman" panose="02020603050405020304" pitchFamily="18" charset="0"/>
              </a:rPr>
              <a:t>affelnet</a:t>
            </a:r>
            <a:r>
              <a:rPr lang="fr-FR" sz="7200" dirty="0">
                <a:latin typeface="Times New Roman" panose="02020603050405020304" pitchFamily="18" charset="0"/>
                <a:cs typeface="Times New Roman" panose="02020603050405020304" pitchFamily="18" charset="0"/>
              </a:rPr>
              <a:t> Lycée. </a:t>
            </a:r>
          </a:p>
          <a:p>
            <a:pPr marL="0" indent="0">
              <a:buNone/>
            </a:pPr>
            <a:r>
              <a:rPr lang="fr-FR" sz="7200" dirty="0" smtClean="0">
                <a:latin typeface="Times New Roman" panose="02020603050405020304" pitchFamily="18" charset="0"/>
                <a:cs typeface="Times New Roman" panose="02020603050405020304" pitchFamily="18" charset="0"/>
              </a:rPr>
              <a:t>-Dossier </a:t>
            </a:r>
            <a:r>
              <a:rPr lang="fr-FR" sz="7200" dirty="0">
                <a:latin typeface="Times New Roman" panose="02020603050405020304" pitchFamily="18" charset="0"/>
                <a:cs typeface="Times New Roman" panose="02020603050405020304" pitchFamily="18" charset="0"/>
              </a:rPr>
              <a:t>à adresser à commission-ulis@ac-toulouse.fr au plus tard </a:t>
            </a:r>
            <a:r>
              <a:rPr lang="fr-FR" sz="7200" b="1" dirty="0">
                <a:solidFill>
                  <a:srgbClr val="FF0000"/>
                </a:solidFill>
                <a:latin typeface="Times New Roman" panose="02020603050405020304" pitchFamily="18" charset="0"/>
                <a:cs typeface="Times New Roman" panose="02020603050405020304" pitchFamily="18" charset="0"/>
              </a:rPr>
              <a:t>le </a:t>
            </a:r>
            <a:r>
              <a:rPr lang="fr-FR" sz="7200" b="1" dirty="0" smtClean="0">
                <a:solidFill>
                  <a:srgbClr val="FF0000"/>
                </a:solidFill>
                <a:latin typeface="Times New Roman" panose="02020603050405020304" pitchFamily="18" charset="0"/>
                <a:cs typeface="Times New Roman" panose="02020603050405020304" pitchFamily="18" charset="0"/>
              </a:rPr>
              <a:t>30 avril 2025.</a:t>
            </a:r>
            <a:endParaRPr lang="fr-FR" sz="7200" dirty="0">
              <a:solidFill>
                <a:srgbClr val="FF0000"/>
              </a:solidFill>
              <a:latin typeface="Times New Roman" panose="02020603050405020304" pitchFamily="18" charset="0"/>
              <a:cs typeface="Times New Roman" panose="02020603050405020304" pitchFamily="18" charset="0"/>
            </a:endParaRPr>
          </a:p>
          <a:p>
            <a:pPr marL="0" indent="0">
              <a:buNone/>
            </a:pPr>
            <a:r>
              <a:rPr lang="fr-FR" sz="6400" dirty="0"/>
              <a:t> </a:t>
            </a:r>
          </a:p>
          <a:p>
            <a:endParaRPr lang="fr-FR" dirty="0"/>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23</a:t>
            </a:fld>
            <a:endParaRPr lang="fr-F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Tree>
    <p:extLst>
      <p:ext uri="{BB962C8B-B14F-4D97-AF65-F5344CB8AC3E}">
        <p14:creationId xmlns:p14="http://schemas.microsoft.com/office/powerpoint/2010/main" val="2446742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260649"/>
            <a:ext cx="6347713" cy="576064"/>
          </a:xfrm>
        </p:spPr>
        <p:txBody>
          <a:bodyPr>
            <a:normAutofit fontScale="90000"/>
          </a:bodyPr>
          <a:lstStyle/>
          <a:p>
            <a:pPr algn="ctr"/>
            <a:r>
              <a:rPr lang="fr-FR" dirty="0" smtClean="0"/>
              <a:t>Classe prépa-seconde</a:t>
            </a:r>
            <a:endParaRPr lang="fr-FR" dirty="0"/>
          </a:p>
        </p:txBody>
      </p:sp>
      <p:sp>
        <p:nvSpPr>
          <p:cNvPr id="3" name="Espace réservé du contenu 2"/>
          <p:cNvSpPr>
            <a:spLocks noGrp="1"/>
          </p:cNvSpPr>
          <p:nvPr>
            <p:ph idx="1"/>
          </p:nvPr>
        </p:nvSpPr>
        <p:spPr>
          <a:xfrm>
            <a:off x="179512" y="1052736"/>
            <a:ext cx="8136904" cy="5616624"/>
          </a:xfrm>
        </p:spPr>
        <p:txBody>
          <a:bodyPr>
            <a:normAutofit fontScale="85000" lnSpcReduction="10000"/>
          </a:bodyPr>
          <a:lstStyle/>
          <a:p>
            <a:pPr marL="0" indent="0">
              <a:buNone/>
            </a:pPr>
            <a:r>
              <a:rPr lang="fr-FR" dirty="0">
                <a:latin typeface="Times New Roman" panose="02020603050405020304" pitchFamily="18" charset="0"/>
                <a:cs typeface="Times New Roman" panose="02020603050405020304" pitchFamily="18" charset="0"/>
              </a:rPr>
              <a:t>-Publics concernés des établissements publics et privés sous contrat de Haute-Garonne :  </a:t>
            </a:r>
            <a:r>
              <a:rPr lang="fr-FR" b="1" dirty="0">
                <a:solidFill>
                  <a:srgbClr val="00B050"/>
                </a:solidFill>
                <a:latin typeface="Times New Roman" panose="02020603050405020304" pitchFamily="18" charset="0"/>
                <a:cs typeface="Times New Roman" panose="02020603050405020304" pitchFamily="18" charset="0"/>
              </a:rPr>
              <a:t>Elèves volontaires, admis en seconde générale et technologique ou en seconde professionnelle dans un lycée public ou privé sous contrat, à l’issue de leur classe de troisième et qui n’ont pas obtenu le diplôme national du brevet (DNB série générale ou professionnel).</a:t>
            </a:r>
            <a:r>
              <a:rPr lang="fr-FR" dirty="0">
                <a:solidFill>
                  <a:srgbClr val="00B050"/>
                </a:solidFill>
                <a:latin typeface="Times New Roman" panose="02020603050405020304" pitchFamily="18" charset="0"/>
                <a:cs typeface="Times New Roman" panose="02020603050405020304" pitchFamily="18" charset="0"/>
              </a:rPr>
              <a:t> </a:t>
            </a: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-Les </a:t>
            </a:r>
            <a:r>
              <a:rPr lang="fr-FR" dirty="0">
                <a:latin typeface="Times New Roman" panose="02020603050405020304" pitchFamily="18" charset="0"/>
                <a:cs typeface="Times New Roman" panose="02020603050405020304" pitchFamily="18" charset="0"/>
              </a:rPr>
              <a:t>équipes pédagogiques de 3ème identifieront les élèves </a:t>
            </a:r>
            <a:r>
              <a:rPr lang="fr-FR" b="1" dirty="0">
                <a:latin typeface="Times New Roman" panose="02020603050405020304" pitchFamily="18" charset="0"/>
                <a:cs typeface="Times New Roman" panose="02020603050405020304" pitchFamily="18" charset="0"/>
              </a:rPr>
              <a:t>qui risquent de ne pas obtenir le DNB et qui, bien que ne relevant pas d’un redoublement, présentent des fragilités (résultats scolaires inégaux, connaissances ou compétences lacunaires pouvant compromettre la réussite dans l’orientation choisie, méthodes de travail à consolider</a:t>
            </a:r>
            <a:r>
              <a:rPr lang="fr-FR" b="1" dirty="0" smtClean="0">
                <a:latin typeface="Times New Roman" panose="02020603050405020304" pitchFamily="18" charset="0"/>
                <a:cs typeface="Times New Roman" panose="02020603050405020304" pitchFamily="18" charset="0"/>
              </a:rPr>
              <a:t>…)</a:t>
            </a:r>
          </a:p>
          <a:p>
            <a:pPr marL="0" lvl="0" indent="0">
              <a:buNone/>
            </a:pPr>
            <a:r>
              <a:rPr lang="fr-FR" dirty="0">
                <a:latin typeface="Times New Roman" panose="02020603050405020304" pitchFamily="18" charset="0"/>
                <a:cs typeface="Times New Roman" panose="02020603050405020304" pitchFamily="18" charset="0"/>
              </a:rPr>
              <a:t>Objectifs : consolidation des acquis, préparation au lycée, confirmation de l’orientation.</a:t>
            </a:r>
          </a:p>
          <a:p>
            <a:pPr marL="0" lvl="0" indent="0">
              <a:buNone/>
            </a:pPr>
            <a:r>
              <a:rPr lang="fr-FR" dirty="0">
                <a:latin typeface="Times New Roman" panose="02020603050405020304" pitchFamily="18" charset="0"/>
                <a:cs typeface="Times New Roman" panose="02020603050405020304" pitchFamily="18" charset="0"/>
              </a:rPr>
              <a:t>  Durée : une année scolaire non renouvelable. </a:t>
            </a:r>
          </a:p>
          <a:p>
            <a:pPr marL="0" lvl="0" indent="0">
              <a:buNone/>
            </a:pPr>
            <a:r>
              <a:rPr lang="fr-FR" dirty="0">
                <a:latin typeface="Times New Roman" panose="02020603050405020304" pitchFamily="18" charset="0"/>
                <a:cs typeface="Times New Roman" panose="02020603050405020304" pitchFamily="18" charset="0"/>
              </a:rPr>
              <a:t>Lycées préfigurateurs de la classe de prépa-seconde : division de 20 élèves par établissement</a:t>
            </a:r>
          </a:p>
          <a:p>
            <a:pPr marL="0" indent="0">
              <a:buNone/>
            </a:pPr>
            <a:r>
              <a:rPr lang="fr-FR" dirty="0">
                <a:latin typeface="Times New Roman" panose="02020603050405020304" pitchFamily="18" charset="0"/>
                <a:cs typeface="Times New Roman" panose="02020603050405020304" pitchFamily="18" charset="0"/>
              </a:rPr>
              <a:t> - LGT international Victor Hugo de Colomiers ;</a:t>
            </a:r>
          </a:p>
          <a:p>
            <a:pPr marL="0" indent="0">
              <a:buNone/>
            </a:pPr>
            <a:r>
              <a:rPr lang="fr-FR" dirty="0">
                <a:latin typeface="Times New Roman" panose="02020603050405020304" pitchFamily="18" charset="0"/>
                <a:cs typeface="Times New Roman" panose="02020603050405020304" pitchFamily="18" charset="0"/>
              </a:rPr>
              <a:t> - LPO Bellevue de Toulouse ;</a:t>
            </a:r>
          </a:p>
          <a:p>
            <a:pPr marL="0" indent="0">
              <a:buNone/>
            </a:pPr>
            <a:r>
              <a:rPr lang="fr-FR" dirty="0">
                <a:latin typeface="Times New Roman" panose="02020603050405020304" pitchFamily="18" charset="0"/>
                <a:cs typeface="Times New Roman" panose="02020603050405020304" pitchFamily="18" charset="0"/>
              </a:rPr>
              <a:t> - LPO Paul </a:t>
            </a:r>
            <a:r>
              <a:rPr lang="fr-FR" dirty="0" err="1">
                <a:latin typeface="Times New Roman" panose="02020603050405020304" pitchFamily="18" charset="0"/>
                <a:cs typeface="Times New Roman" panose="02020603050405020304" pitchFamily="18" charset="0"/>
              </a:rPr>
              <a:t>Mathou</a:t>
            </a:r>
            <a:r>
              <a:rPr lang="fr-FR" dirty="0">
                <a:latin typeface="Times New Roman" panose="02020603050405020304" pitchFamily="18" charset="0"/>
                <a:cs typeface="Times New Roman" panose="02020603050405020304" pitchFamily="18" charset="0"/>
              </a:rPr>
              <a:t> de </a:t>
            </a:r>
            <a:r>
              <a:rPr lang="fr-FR" dirty="0" err="1">
                <a:latin typeface="Times New Roman" panose="02020603050405020304" pitchFamily="18" charset="0"/>
                <a:cs typeface="Times New Roman" panose="02020603050405020304" pitchFamily="18" charset="0"/>
              </a:rPr>
              <a:t>Gourdan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Polignan</a:t>
            </a:r>
            <a:endParaRPr lang="fr-FR" dirty="0">
              <a:latin typeface="Times New Roman" panose="02020603050405020304" pitchFamily="18" charset="0"/>
              <a:cs typeface="Times New Roman" panose="02020603050405020304" pitchFamily="18" charset="0"/>
            </a:endParaRPr>
          </a:p>
          <a:p>
            <a:pPr marL="0" lvl="0" indent="0">
              <a:buNone/>
            </a:pPr>
            <a:r>
              <a:rPr lang="fr-FR" dirty="0">
                <a:latin typeface="Times New Roman" panose="02020603050405020304" pitchFamily="18" charset="0"/>
                <a:cs typeface="Times New Roman" panose="02020603050405020304" pitchFamily="18" charset="0"/>
              </a:rPr>
              <a:t>Procédure de recueil des demandes d’affectation dématérialisée en Haute-Garonne via la plateforme « démarches simplifiées » :</a:t>
            </a:r>
          </a:p>
          <a:p>
            <a:pPr marL="0" indent="0">
              <a:buNone/>
            </a:pPr>
            <a:r>
              <a:rPr lang="fr-FR" dirty="0">
                <a:latin typeface="Times New Roman" panose="02020603050405020304" pitchFamily="18" charset="0"/>
                <a:cs typeface="Times New Roman" panose="02020603050405020304" pitchFamily="18" charset="0"/>
              </a:rPr>
              <a:t> </a:t>
            </a:r>
            <a:r>
              <a:rPr lang="fr-FR" u="sng" dirty="0">
                <a:latin typeface="Times New Roman" panose="02020603050405020304" pitchFamily="18" charset="0"/>
                <a:cs typeface="Times New Roman" panose="02020603050405020304" pitchFamily="18" charset="0"/>
                <a:hlinkClick r:id="rId2"/>
              </a:rPr>
              <a:t>mailto:https://www.demarches-simplifiees.fr/commencer/2024-cycle-preparatoire-classe-de-seconde-hgaronne-2</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Calendrier </a:t>
            </a: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Date d’ouverture de la plateforme après le tour de sécurisation : </a:t>
            </a:r>
          </a:p>
          <a:p>
            <a:pPr marL="0" indent="0">
              <a:buNone/>
            </a:pPr>
            <a:r>
              <a:rPr lang="fr-FR" b="1" dirty="0" smtClean="0">
                <a:solidFill>
                  <a:srgbClr val="FF0000"/>
                </a:solidFill>
                <a:latin typeface="Times New Roman" panose="02020603050405020304" pitchFamily="18" charset="0"/>
                <a:cs typeface="Times New Roman" panose="02020603050405020304" pitchFamily="18" charset="0"/>
              </a:rPr>
              <a:t>mardi </a:t>
            </a:r>
            <a:r>
              <a:rPr lang="fr-FR" b="1" dirty="0">
                <a:solidFill>
                  <a:srgbClr val="FF0000"/>
                </a:solidFill>
                <a:latin typeface="Times New Roman" panose="02020603050405020304" pitchFamily="18" charset="0"/>
                <a:cs typeface="Times New Roman" panose="02020603050405020304" pitchFamily="18" charset="0"/>
              </a:rPr>
              <a:t>17 juin 2025 – 9h </a:t>
            </a:r>
            <a:r>
              <a:rPr lang="fr-FR" b="1" dirty="0" smtClean="0">
                <a:solidFill>
                  <a:srgbClr val="FF0000"/>
                </a:solidFill>
                <a:latin typeface="Times New Roman" panose="02020603050405020304" pitchFamily="18" charset="0"/>
                <a:cs typeface="Times New Roman" panose="02020603050405020304" pitchFamily="18" charset="0"/>
              </a:rPr>
              <a:t>/Fermeture le 8 juillet 2025</a:t>
            </a:r>
          </a:p>
          <a:p>
            <a:pPr marL="0" indent="0">
              <a:buNone/>
            </a:pPr>
            <a:endParaRPr lang="fr-FR" b="1" dirty="0">
              <a:solidFill>
                <a:srgbClr val="FF0000"/>
              </a:solidFill>
              <a:latin typeface="Times New Roman" panose="02020603050405020304" pitchFamily="18" charset="0"/>
              <a:cs typeface="Times New Roman" panose="02020603050405020304" pitchFamily="18" charset="0"/>
            </a:endParaRPr>
          </a:p>
          <a:p>
            <a:pPr marL="0" indent="0">
              <a:buNone/>
            </a:pPr>
            <a:endParaRPr lang="fr-FR" b="1" dirty="0"/>
          </a:p>
        </p:txBody>
      </p:sp>
      <p:sp>
        <p:nvSpPr>
          <p:cNvPr id="4" name="Espace réservé du pied de page 3"/>
          <p:cNvSpPr>
            <a:spLocks noGrp="1"/>
          </p:cNvSpPr>
          <p:nvPr>
            <p:ph type="ftr" sz="quarter" idx="11"/>
          </p:nvPr>
        </p:nvSpPr>
        <p:spPr/>
        <p:txBody>
          <a:bodyPr/>
          <a:lstStyle/>
          <a:p>
            <a:r>
              <a:rPr lang="fr-FR" dirty="0" err="1" smtClean="0"/>
              <a:t>cio</a:t>
            </a:r>
            <a:r>
              <a:rPr lang="fr-FR" dirty="0" smtClean="0"/>
              <a:t> centre 2025</a:t>
            </a:r>
            <a:endParaRPr lang="fr-FR" dirty="0"/>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24</a:t>
            </a:fld>
            <a:endParaRPr lang="fr-FR"/>
          </a:p>
        </p:txBody>
      </p:sp>
    </p:spTree>
    <p:extLst>
      <p:ext uri="{BB962C8B-B14F-4D97-AF65-F5344CB8AC3E}">
        <p14:creationId xmlns:p14="http://schemas.microsoft.com/office/powerpoint/2010/main" val="76078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692696"/>
            <a:ext cx="8435280" cy="4392488"/>
          </a:xfrm>
        </p:spPr>
        <p:txBody>
          <a:bodyPr>
            <a:normAutofit/>
          </a:bodyPr>
          <a:lstStyle/>
          <a:p>
            <a:pPr>
              <a:lnSpc>
                <a:spcPct val="115000"/>
              </a:lnSpc>
              <a:spcAft>
                <a:spcPts val="1000"/>
              </a:spcAft>
            </a:pPr>
            <a:r>
              <a:rPr lang="fr-FR" b="1" dirty="0">
                <a:solidFill>
                  <a:srgbClr val="0070C0"/>
                </a:solidFill>
                <a:effectLst>
                  <a:outerShdw blurRad="38100" dist="38100" dir="2700000" algn="tl">
                    <a:srgbClr val="000000">
                      <a:alpha val="43137"/>
                    </a:srgbClr>
                  </a:outerShdw>
                </a:effectLst>
              </a:rPr>
              <a:t>Adresses utiles</a:t>
            </a:r>
            <a:r>
              <a:rPr lang="fr-FR" sz="2800" dirty="0">
                <a:latin typeface="Times New Roman"/>
                <a:ea typeface="Calibri"/>
                <a:cs typeface="Times New Roman"/>
              </a:rPr>
              <a:t> </a:t>
            </a:r>
            <a:r>
              <a:rPr lang="fr-FR" sz="2800" dirty="0" smtClean="0">
                <a:latin typeface="Times New Roman"/>
                <a:ea typeface="Calibri"/>
                <a:cs typeface="Times New Roman"/>
              </a:rPr>
              <a:t>:</a:t>
            </a:r>
            <a:r>
              <a:rPr lang="fr-FR" sz="2800" dirty="0">
                <a:latin typeface="Times New Roman"/>
                <a:ea typeface="Calibri"/>
                <a:cs typeface="Times New Roman"/>
              </a:rPr>
              <a:t> </a:t>
            </a:r>
            <a:endParaRPr lang="fr-FR" sz="2400" dirty="0">
              <a:latin typeface="Calibri"/>
              <a:ea typeface="Calibri"/>
              <a:cs typeface="Times New Roman"/>
            </a:endParaRPr>
          </a:p>
          <a:p>
            <a:pPr marL="0" indent="0">
              <a:lnSpc>
                <a:spcPct val="115000"/>
              </a:lnSpc>
              <a:spcAft>
                <a:spcPts val="0"/>
              </a:spcAft>
              <a:buNone/>
            </a:pPr>
            <a:endParaRPr lang="fr-FR" sz="1800" u="sng" dirty="0" smtClean="0">
              <a:solidFill>
                <a:srgbClr val="0000FF"/>
              </a:solidFill>
              <a:latin typeface="Arial"/>
              <a:ea typeface="Calibri"/>
              <a:cs typeface="Times New Roman"/>
            </a:endParaRPr>
          </a:p>
          <a:p>
            <a:pPr marL="0" indent="0">
              <a:lnSpc>
                <a:spcPct val="115000"/>
              </a:lnSpc>
              <a:buNone/>
            </a:pPr>
            <a:r>
              <a:rPr lang="fr-FR" dirty="0">
                <a:latin typeface="Times New Roman" panose="02020603050405020304" pitchFamily="18" charset="0"/>
                <a:cs typeface="Times New Roman" panose="02020603050405020304" pitchFamily="18" charset="0"/>
              </a:rPr>
              <a:t>A compter du 2 juin jusqu’au 26 septembre 2025, les familles peuvent contacter la plateforme téléphonique mise en œuvre par la DRAIO : 05 36 25 81 00 du lundi au vendredi de 9h00 à 17h00.</a:t>
            </a:r>
          </a:p>
          <a:p>
            <a:pPr marL="0" indent="0">
              <a:lnSpc>
                <a:spcPct val="115000"/>
              </a:lnSpc>
              <a:spcAft>
                <a:spcPts val="0"/>
              </a:spcAft>
              <a:buNone/>
            </a:pPr>
            <a:endParaRPr lang="fr-FR" sz="2400" dirty="0">
              <a:latin typeface="Times New Roman" panose="02020603050405020304" pitchFamily="18" charset="0"/>
              <a:ea typeface="Calibri"/>
              <a:cs typeface="Times New Roman" panose="02020603050405020304" pitchFamily="18" charset="0"/>
            </a:endParaRP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25</a:t>
            </a:fld>
            <a:endParaRPr lang="fr-FR"/>
          </a:p>
        </p:txBody>
      </p:sp>
    </p:spTree>
    <p:extLst>
      <p:ext uri="{BB962C8B-B14F-4D97-AF65-F5344CB8AC3E}">
        <p14:creationId xmlns:p14="http://schemas.microsoft.com/office/powerpoint/2010/main" val="2742081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08720"/>
            <a:ext cx="9144000" cy="3240360"/>
          </a:xfrm>
        </p:spPr>
        <p:txBody>
          <a:bodyPr>
            <a:normAutofit lnSpcReduction="10000"/>
          </a:bodyPr>
          <a:lstStyle/>
          <a:p>
            <a:pPr marL="0" indent="0" algn="ctr">
              <a:buNone/>
            </a:pPr>
            <a:r>
              <a:rPr lang="fr-FR" dirty="0">
                <a:solidFill>
                  <a:schemeClr val="tx1"/>
                </a:solidFill>
                <a:latin typeface="Times New Roman" panose="02020603050405020304" pitchFamily="18" charset="0"/>
                <a:ea typeface="+mj-ea"/>
                <a:cs typeface="Times New Roman" panose="02020603050405020304" pitchFamily="18" charset="0"/>
              </a:rPr>
              <a:t>Madame </a:t>
            </a:r>
            <a:r>
              <a:rPr lang="fr-FR" dirty="0" err="1" smtClean="0">
                <a:solidFill>
                  <a:schemeClr val="tx1"/>
                </a:solidFill>
                <a:latin typeface="Times New Roman" panose="02020603050405020304" pitchFamily="18" charset="0"/>
                <a:ea typeface="+mj-ea"/>
                <a:cs typeface="Times New Roman" panose="02020603050405020304" pitchFamily="18" charset="0"/>
              </a:rPr>
              <a:t>Chanfrau</a:t>
            </a:r>
            <a:endParaRPr lang="fr-FR" dirty="0" smtClean="0">
              <a:solidFill>
                <a:schemeClr val="tx1"/>
              </a:solidFill>
              <a:latin typeface="Times New Roman" panose="02020603050405020304" pitchFamily="18" charset="0"/>
              <a:ea typeface="+mj-ea"/>
              <a:cs typeface="Times New Roman" panose="02020603050405020304" pitchFamily="18" charset="0"/>
            </a:endParaRPr>
          </a:p>
          <a:p>
            <a:pPr marL="0" indent="0" algn="ctr">
              <a:buNone/>
            </a:pPr>
            <a:r>
              <a:rPr lang="fr-FR" dirty="0">
                <a:solidFill>
                  <a:srgbClr val="0070C0"/>
                </a:solidFill>
                <a:latin typeface="Times New Roman" panose="02020603050405020304" pitchFamily="18" charset="0"/>
                <a:ea typeface="+mj-ea"/>
                <a:cs typeface="Times New Roman" panose="02020603050405020304" pitchFamily="18" charset="0"/>
              </a:rPr>
              <a:t/>
            </a:r>
            <a:br>
              <a:rPr lang="fr-FR" dirty="0">
                <a:solidFill>
                  <a:srgbClr val="0070C0"/>
                </a:solidFill>
                <a:latin typeface="Times New Roman" panose="02020603050405020304" pitchFamily="18" charset="0"/>
                <a:ea typeface="+mj-ea"/>
                <a:cs typeface="Times New Roman" panose="02020603050405020304" pitchFamily="18" charset="0"/>
              </a:rPr>
            </a:br>
            <a:r>
              <a:rPr lang="fr-FR" dirty="0">
                <a:solidFill>
                  <a:schemeClr val="tx1"/>
                </a:solidFill>
                <a:latin typeface="Times New Roman" panose="02020603050405020304" pitchFamily="18" charset="0"/>
                <a:ea typeface="+mj-ea"/>
                <a:cs typeface="Times New Roman" panose="02020603050405020304" pitchFamily="18" charset="0"/>
              </a:rPr>
              <a:t>Psychologue EN, conseil en orientation scolaire et </a:t>
            </a:r>
            <a:r>
              <a:rPr lang="fr-FR" dirty="0" smtClean="0">
                <a:solidFill>
                  <a:schemeClr val="tx1"/>
                </a:solidFill>
                <a:latin typeface="Times New Roman" panose="02020603050405020304" pitchFamily="18" charset="0"/>
                <a:ea typeface="+mj-ea"/>
                <a:cs typeface="Times New Roman" panose="02020603050405020304" pitchFamily="18" charset="0"/>
              </a:rPr>
              <a:t>professionnelle</a:t>
            </a:r>
            <a:r>
              <a:rPr lang="fr-FR" dirty="0" smtClean="0">
                <a:solidFill>
                  <a:srgbClr val="0070C0"/>
                </a:solidFill>
                <a:latin typeface="Times New Roman" panose="02020603050405020304" pitchFamily="18" charset="0"/>
                <a:ea typeface="+mj-ea"/>
                <a:cs typeface="Times New Roman" panose="02020603050405020304" pitchFamily="18" charset="0"/>
              </a:rPr>
              <a:t> :</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Présente au collège le </a:t>
            </a:r>
            <a:r>
              <a:rPr lang="fr-FR" dirty="0" smtClean="0">
                <a:latin typeface="Times New Roman" panose="02020603050405020304" pitchFamily="18" charset="0"/>
                <a:cs typeface="Times New Roman" panose="02020603050405020304" pitchFamily="18" charset="0"/>
              </a:rPr>
              <a:t>mardi de </a:t>
            </a:r>
            <a:r>
              <a:rPr lang="fr-FR" dirty="0">
                <a:latin typeface="Times New Roman" panose="02020603050405020304" pitchFamily="18" charset="0"/>
                <a:cs typeface="Times New Roman" panose="02020603050405020304" pitchFamily="18" charset="0"/>
              </a:rPr>
              <a:t>9h00 à 16H30.</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Prendre rdv à la vie scolaire.</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CIO : Centre d’Information et d’Orientation.</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68,BD de Strasbourg.</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31000 Toulouse.</a:t>
            </a:r>
          </a:p>
          <a:p>
            <a:pPr marL="0" lvl="0" indent="0" algn="ctr" defTabSz="457200">
              <a:spcBef>
                <a:spcPts val="1000"/>
              </a:spcBef>
              <a:buClr>
                <a:srgbClr val="90C226"/>
              </a:buClr>
              <a:buSzPct val="80000"/>
              <a:buNone/>
            </a:pPr>
            <a:r>
              <a:rPr lang="fr-FR" dirty="0">
                <a:latin typeface="Times New Roman" panose="02020603050405020304" pitchFamily="18" charset="0"/>
                <a:cs typeface="Times New Roman" panose="02020603050405020304" pitchFamily="18" charset="0"/>
              </a:rPr>
              <a:t>Tel:0567765184</a:t>
            </a:r>
          </a:p>
          <a:p>
            <a:pPr marL="0" indent="0">
              <a:buNone/>
            </a:pPr>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26</a:t>
            </a:fld>
            <a:endParaRPr lang="fr-FR"/>
          </a:p>
        </p:txBody>
      </p:sp>
    </p:spTree>
    <p:extLst>
      <p:ext uri="{BB962C8B-B14F-4D97-AF65-F5344CB8AC3E}">
        <p14:creationId xmlns:p14="http://schemas.microsoft.com/office/powerpoint/2010/main" val="2002623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260648"/>
            <a:ext cx="8219256" cy="5865515"/>
          </a:xfrm>
        </p:spPr>
        <p:txBody>
          <a:bodyPr>
            <a:normAutofit fontScale="70000" lnSpcReduction="20000"/>
          </a:bodyPr>
          <a:lstStyle/>
          <a:p>
            <a:endParaRPr lang="fr-FR" dirty="0"/>
          </a:p>
          <a:p>
            <a:r>
              <a:rPr lang="fr-FR" sz="3100" b="1" dirty="0">
                <a:solidFill>
                  <a:srgbClr val="0070C0"/>
                </a:solidFill>
              </a:rPr>
              <a:t> </a:t>
            </a:r>
            <a:r>
              <a:rPr lang="fr-FR" sz="3100" b="1" dirty="0" smtClean="0">
                <a:solidFill>
                  <a:srgbClr val="0070C0"/>
                </a:solidFill>
              </a:rPr>
              <a:t>Affectation:</a:t>
            </a:r>
          </a:p>
          <a:p>
            <a:endParaRPr lang="fr-FR" sz="2800" dirty="0"/>
          </a:p>
          <a:p>
            <a:pPr marL="0" indent="0">
              <a:buNone/>
            </a:pPr>
            <a:r>
              <a:rPr lang="fr-FR" sz="2800" dirty="0"/>
              <a:t> </a:t>
            </a:r>
            <a:r>
              <a:rPr lang="fr-FR" sz="2800" dirty="0">
                <a:latin typeface="Times New Roman" panose="02020603050405020304" pitchFamily="18" charset="0"/>
                <a:cs typeface="Times New Roman" panose="02020603050405020304" pitchFamily="18" charset="0"/>
              </a:rPr>
              <a:t>C’est l’application </a:t>
            </a:r>
            <a:r>
              <a:rPr lang="fr-FR" sz="2800" b="1" dirty="0" smtClean="0">
                <a:latin typeface="Times New Roman" panose="02020603050405020304" pitchFamily="18" charset="0"/>
                <a:cs typeface="Times New Roman" panose="02020603050405020304" pitchFamily="18" charset="0"/>
              </a:rPr>
              <a:t>AFFELNET-Lycée </a:t>
            </a:r>
            <a:r>
              <a:rPr lang="fr-FR" sz="2800" dirty="0" smtClean="0">
                <a:latin typeface="Times New Roman" panose="02020603050405020304" pitchFamily="18" charset="0"/>
                <a:cs typeface="Times New Roman" panose="02020603050405020304" pitchFamily="18" charset="0"/>
              </a:rPr>
              <a:t>qui </a:t>
            </a:r>
            <a:r>
              <a:rPr lang="fr-FR" sz="2800" dirty="0">
                <a:latin typeface="Times New Roman" panose="02020603050405020304" pitchFamily="18" charset="0"/>
                <a:cs typeface="Times New Roman" panose="02020603050405020304" pitchFamily="18" charset="0"/>
              </a:rPr>
              <a:t>gère l’affectation des élèves au </a:t>
            </a:r>
            <a:r>
              <a:rPr lang="fr-FR" sz="2800" dirty="0" smtClean="0">
                <a:latin typeface="Times New Roman" panose="02020603050405020304" pitchFamily="18" charset="0"/>
                <a:cs typeface="Times New Roman" panose="02020603050405020304" pitchFamily="18" charset="0"/>
              </a:rPr>
              <a:t>lycée.</a:t>
            </a:r>
            <a:endParaRPr lang="fr-FR" sz="2800" dirty="0">
              <a:latin typeface="Times New Roman" panose="02020603050405020304" pitchFamily="18" charset="0"/>
              <a:cs typeface="Times New Roman" panose="02020603050405020304" pitchFamily="18" charset="0"/>
            </a:endParaRPr>
          </a:p>
          <a:p>
            <a:pPr marL="0" indent="0">
              <a:buNone/>
            </a:pPr>
            <a:r>
              <a:rPr lang="fr-FR" sz="2800" dirty="0" smtClean="0">
                <a:latin typeface="Times New Roman" panose="02020603050405020304" pitchFamily="18" charset="0"/>
                <a:cs typeface="Times New Roman" panose="02020603050405020304" pitchFamily="18" charset="0"/>
              </a:rPr>
              <a:t>-</a:t>
            </a:r>
            <a:r>
              <a:rPr lang="fr-FR" sz="2800" b="1" dirty="0">
                <a:solidFill>
                  <a:srgbClr val="FF0000"/>
                </a:solidFill>
                <a:latin typeface="Times New Roman" panose="02020603050405020304" pitchFamily="18" charset="0"/>
                <a:cs typeface="Times New Roman" panose="02020603050405020304" pitchFamily="18" charset="0"/>
              </a:rPr>
              <a:t>A partir du </a:t>
            </a:r>
            <a:r>
              <a:rPr lang="fr-FR" sz="2800" b="1" dirty="0" smtClean="0">
                <a:solidFill>
                  <a:srgbClr val="FF0000"/>
                </a:solidFill>
                <a:latin typeface="Times New Roman" panose="02020603050405020304" pitchFamily="18" charset="0"/>
                <a:cs typeface="Times New Roman" panose="02020603050405020304" pitchFamily="18" charset="0"/>
              </a:rPr>
              <a:t>5 mai  14H et </a:t>
            </a:r>
            <a:r>
              <a:rPr lang="fr-FR" sz="2800" b="1" dirty="0">
                <a:solidFill>
                  <a:srgbClr val="FF0000"/>
                </a:solidFill>
                <a:latin typeface="Times New Roman" panose="02020603050405020304" pitchFamily="18" charset="0"/>
                <a:cs typeface="Times New Roman" panose="02020603050405020304" pitchFamily="18" charset="0"/>
              </a:rPr>
              <a:t>jusqu’au </a:t>
            </a:r>
            <a:r>
              <a:rPr lang="fr-FR" sz="2800" b="1" dirty="0" smtClean="0">
                <a:solidFill>
                  <a:srgbClr val="FF0000"/>
                </a:solidFill>
                <a:latin typeface="Times New Roman" panose="02020603050405020304" pitchFamily="18" charset="0"/>
                <a:cs typeface="Times New Roman" panose="02020603050405020304" pitchFamily="18" charset="0"/>
              </a:rPr>
              <a:t>26 </a:t>
            </a:r>
            <a:r>
              <a:rPr lang="fr-FR" sz="2800" b="1" dirty="0" smtClean="0">
                <a:solidFill>
                  <a:srgbClr val="FF0000"/>
                </a:solidFill>
                <a:latin typeface="Times New Roman" panose="02020603050405020304" pitchFamily="18" charset="0"/>
                <a:cs typeface="Times New Roman" panose="02020603050405020304" pitchFamily="18" charset="0"/>
              </a:rPr>
              <a:t>mai </a:t>
            </a:r>
            <a:r>
              <a:rPr lang="fr-FR" sz="2800" b="1" dirty="0">
                <a:solidFill>
                  <a:srgbClr val="FF0000"/>
                </a:solidFill>
                <a:latin typeface="Times New Roman" panose="02020603050405020304" pitchFamily="18" charset="0"/>
                <a:cs typeface="Times New Roman" panose="02020603050405020304" pitchFamily="18" charset="0"/>
              </a:rPr>
              <a:t>inclus</a:t>
            </a:r>
            <a:r>
              <a:rPr lang="fr-FR" sz="2800" b="1" dirty="0" smtClean="0">
                <a:latin typeface="Times New Roman" panose="02020603050405020304" pitchFamily="18" charset="0"/>
                <a:cs typeface="Times New Roman" panose="02020603050405020304" pitchFamily="18" charset="0"/>
              </a:rPr>
              <a:t>:</a:t>
            </a:r>
            <a:endParaRPr lang="fr-FR" sz="2800" b="1" dirty="0">
              <a:latin typeface="Times New Roman" panose="02020603050405020304" pitchFamily="18" charset="0"/>
              <a:cs typeface="Times New Roman" panose="02020603050405020304" pitchFamily="18" charset="0"/>
            </a:endParaRPr>
          </a:p>
          <a:p>
            <a:pPr marL="0" indent="0">
              <a:buNone/>
            </a:pPr>
            <a:r>
              <a:rPr lang="fr-FR" sz="2800" dirty="0">
                <a:latin typeface="Times New Roman" panose="02020603050405020304" pitchFamily="18" charset="0"/>
                <a:cs typeface="Times New Roman" panose="02020603050405020304" pitchFamily="18" charset="0"/>
              </a:rPr>
              <a:t>Saisissez vos demandes de formations et d’établissements pour l’année prochaine</a:t>
            </a:r>
            <a:r>
              <a:rPr lang="fr-FR" sz="2800" dirty="0" smtClean="0">
                <a:latin typeface="Times New Roman" panose="02020603050405020304" pitchFamily="18" charset="0"/>
                <a:cs typeface="Times New Roman" panose="02020603050405020304" pitchFamily="18" charset="0"/>
              </a:rPr>
              <a:t>.</a:t>
            </a:r>
          </a:p>
          <a:p>
            <a:pPr marL="0" indent="0">
              <a:buNone/>
            </a:pPr>
            <a:endParaRPr lang="fr-FR" sz="2800" dirty="0">
              <a:latin typeface="Times New Roman" panose="02020603050405020304" pitchFamily="18" charset="0"/>
              <a:cs typeface="Times New Roman" panose="02020603050405020304" pitchFamily="18" charset="0"/>
            </a:endParaRPr>
          </a:p>
          <a:p>
            <a:pPr marL="0" indent="0">
              <a:buNone/>
            </a:pPr>
            <a:r>
              <a:rPr lang="fr-FR" sz="2800" dirty="0" smtClean="0">
                <a:latin typeface="Times New Roman" panose="02020603050405020304" pitchFamily="18" charset="0"/>
                <a:cs typeface="Times New Roman" panose="02020603050405020304" pitchFamily="18" charset="0"/>
              </a:rPr>
              <a:t>-Vérifiez </a:t>
            </a:r>
            <a:r>
              <a:rPr lang="fr-FR" sz="2800" dirty="0">
                <a:latin typeface="Times New Roman" panose="02020603050405020304" pitchFamily="18" charset="0"/>
                <a:cs typeface="Times New Roman" panose="02020603050405020304" pitchFamily="18" charset="0"/>
              </a:rPr>
              <a:t>l’ordre de vos choix et enregistrez-les</a:t>
            </a:r>
            <a:r>
              <a:rPr lang="fr-FR" sz="2800" dirty="0" smtClean="0">
                <a:latin typeface="Times New Roman" panose="02020603050405020304" pitchFamily="18" charset="0"/>
                <a:cs typeface="Times New Roman" panose="02020603050405020304" pitchFamily="18" charset="0"/>
              </a:rPr>
              <a:t>.</a:t>
            </a:r>
          </a:p>
          <a:p>
            <a:pPr marL="0" indent="0">
              <a:buNone/>
            </a:pPr>
            <a:endParaRPr lang="fr-FR" sz="2800" dirty="0">
              <a:latin typeface="Times New Roman" panose="02020603050405020304" pitchFamily="18" charset="0"/>
              <a:cs typeface="Times New Roman" panose="02020603050405020304" pitchFamily="18" charset="0"/>
            </a:endParaRPr>
          </a:p>
          <a:p>
            <a:pPr marL="0" indent="0">
              <a:buNone/>
            </a:pPr>
            <a:r>
              <a:rPr lang="fr-FR" sz="2800" dirty="0">
                <a:latin typeface="Times New Roman" panose="02020603050405020304" pitchFamily="18" charset="0"/>
                <a:cs typeface="Times New Roman" panose="02020603050405020304" pitchFamily="18" charset="0"/>
              </a:rPr>
              <a:t>-</a:t>
            </a:r>
            <a:r>
              <a:rPr lang="fr-FR" sz="2800" b="1" dirty="0">
                <a:solidFill>
                  <a:srgbClr val="FF0000"/>
                </a:solidFill>
                <a:latin typeface="Times New Roman" panose="02020603050405020304" pitchFamily="18" charset="0"/>
                <a:cs typeface="Times New Roman" panose="02020603050405020304" pitchFamily="18" charset="0"/>
              </a:rPr>
              <a:t>A partir du </a:t>
            </a:r>
            <a:r>
              <a:rPr lang="fr-FR" sz="2800" b="1" dirty="0" smtClean="0">
                <a:solidFill>
                  <a:srgbClr val="FF0000"/>
                </a:solidFill>
                <a:latin typeface="Times New Roman" panose="02020603050405020304" pitchFamily="18" charset="0"/>
                <a:cs typeface="Times New Roman" panose="02020603050405020304" pitchFamily="18" charset="0"/>
              </a:rPr>
              <a:t>27  </a:t>
            </a:r>
            <a:r>
              <a:rPr lang="fr-FR" sz="2800" b="1" dirty="0" smtClean="0">
                <a:solidFill>
                  <a:srgbClr val="FF0000"/>
                </a:solidFill>
                <a:latin typeface="Times New Roman" panose="02020603050405020304" pitchFamily="18" charset="0"/>
                <a:cs typeface="Times New Roman" panose="02020603050405020304" pitchFamily="18" charset="0"/>
              </a:rPr>
              <a:t>juin à </a:t>
            </a:r>
            <a:r>
              <a:rPr lang="fr-FR" sz="2800" b="1" dirty="0" smtClean="0">
                <a:solidFill>
                  <a:srgbClr val="FF0000"/>
                </a:solidFill>
                <a:latin typeface="Times New Roman" panose="02020603050405020304" pitchFamily="18" charset="0"/>
                <a:cs typeface="Times New Roman" panose="02020603050405020304" pitchFamily="18" charset="0"/>
              </a:rPr>
              <a:t>17H00</a:t>
            </a:r>
            <a:r>
              <a:rPr lang="fr-FR" sz="2800" dirty="0" smtClean="0">
                <a:latin typeface="Times New Roman" panose="02020603050405020304" pitchFamily="18" charset="0"/>
                <a:cs typeface="Times New Roman" panose="02020603050405020304" pitchFamily="18" charset="0"/>
              </a:rPr>
              <a:t>: </a:t>
            </a:r>
            <a:r>
              <a:rPr lang="fr-FR" sz="2800" dirty="0">
                <a:latin typeface="Times New Roman" panose="02020603050405020304" pitchFamily="18" charset="0"/>
                <a:cs typeface="Times New Roman" panose="02020603050405020304" pitchFamily="18" charset="0"/>
              </a:rPr>
              <a:t>Notifications </a:t>
            </a:r>
            <a:r>
              <a:rPr lang="fr-FR" sz="2800" dirty="0" smtClean="0">
                <a:latin typeface="Times New Roman" panose="02020603050405020304" pitchFamily="18" charset="0"/>
                <a:cs typeface="Times New Roman" panose="02020603050405020304" pitchFamily="18" charset="0"/>
              </a:rPr>
              <a:t>d’affectation</a:t>
            </a:r>
          </a:p>
          <a:p>
            <a:pPr marL="0" indent="0">
              <a:buNone/>
            </a:pPr>
            <a:endParaRPr lang="fr-FR" sz="2800" dirty="0">
              <a:latin typeface="Times New Roman" panose="02020603050405020304" pitchFamily="18" charset="0"/>
              <a:cs typeface="Times New Roman" panose="02020603050405020304" pitchFamily="18" charset="0"/>
            </a:endParaRPr>
          </a:p>
          <a:p>
            <a:pPr marL="0" indent="0">
              <a:buNone/>
            </a:pPr>
            <a:r>
              <a:rPr lang="fr-FR" sz="2800" dirty="0" smtClean="0">
                <a:latin typeface="Times New Roman" panose="02020603050405020304" pitchFamily="18" charset="0"/>
                <a:cs typeface="Times New Roman" panose="02020603050405020304" pitchFamily="18" charset="0"/>
              </a:rPr>
              <a:t>-Sur </a:t>
            </a:r>
            <a:r>
              <a:rPr lang="fr-FR" sz="2800" dirty="0">
                <a:latin typeface="Times New Roman" panose="02020603050405020304" pitchFamily="18" charset="0"/>
                <a:cs typeface="Times New Roman" panose="02020603050405020304" pitchFamily="18" charset="0"/>
              </a:rPr>
              <a:t>le portail Scolarité services </a:t>
            </a:r>
            <a:r>
              <a:rPr lang="fr-FR" sz="2800" dirty="0" smtClean="0">
                <a:latin typeface="Times New Roman" panose="02020603050405020304" pitchFamily="18" charset="0"/>
                <a:cs typeface="Times New Roman" panose="02020603050405020304" pitchFamily="18" charset="0"/>
              </a:rPr>
              <a:t> vous </a:t>
            </a:r>
            <a:r>
              <a:rPr lang="fr-FR" sz="2800" dirty="0">
                <a:latin typeface="Times New Roman" panose="02020603050405020304" pitchFamily="18" charset="0"/>
                <a:cs typeface="Times New Roman" panose="02020603050405020304" pitchFamily="18" charset="0"/>
              </a:rPr>
              <a:t>retrouverez le résultat de vos demandes et l’affectation de votre enfant dans son futur établissement.</a:t>
            </a:r>
          </a:p>
          <a:p>
            <a:pPr marL="0" indent="0">
              <a:buNone/>
            </a:pPr>
            <a:r>
              <a:rPr lang="fr-FR" sz="2800" dirty="0" smtClean="0">
                <a:latin typeface="Times New Roman" panose="02020603050405020304" pitchFamily="18" charset="0"/>
                <a:cs typeface="Times New Roman" panose="02020603050405020304" pitchFamily="18" charset="0"/>
              </a:rPr>
              <a:t>-Dès </a:t>
            </a:r>
            <a:r>
              <a:rPr lang="fr-FR" sz="2800" dirty="0">
                <a:latin typeface="Times New Roman" panose="02020603050405020304" pitchFamily="18" charset="0"/>
                <a:cs typeface="Times New Roman" panose="02020603050405020304" pitchFamily="18" charset="0"/>
              </a:rPr>
              <a:t>réception, il faut procéder à l’inscription de l’enfant dans le lycée au plus vite pour confirmer son affectation.</a:t>
            </a:r>
            <a:endParaRPr lang="fr-FR" sz="2800" b="1" dirty="0">
              <a:solidFill>
                <a:srgbClr val="0070C0"/>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3</a:t>
            </a:fld>
            <a:endParaRPr lang="fr-FR"/>
          </a:p>
        </p:txBody>
      </p:sp>
    </p:spTree>
    <p:extLst>
      <p:ext uri="{BB962C8B-B14F-4D97-AF65-F5344CB8AC3E}">
        <p14:creationId xmlns:p14="http://schemas.microsoft.com/office/powerpoint/2010/main" val="3370176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260648"/>
            <a:ext cx="8363272" cy="6264696"/>
          </a:xfrm>
        </p:spPr>
        <p:txBody>
          <a:bodyPr>
            <a:normAutofit lnSpcReduction="10000"/>
          </a:bodyPr>
          <a:lstStyle/>
          <a:p>
            <a:pPr marL="0" indent="0">
              <a:buNone/>
            </a:pPr>
            <a:r>
              <a:rPr lang="fr-FR" dirty="0">
                <a:latin typeface="Times New Roman" panose="02020603050405020304" pitchFamily="18" charset="0"/>
                <a:cs typeface="Times New Roman" panose="02020603050405020304" pitchFamily="18" charset="0"/>
              </a:rPr>
              <a:t>L’application LSA  permet aux élèves de 3</a:t>
            </a:r>
            <a:r>
              <a:rPr lang="fr-FR" baseline="30000" dirty="0">
                <a:latin typeface="Times New Roman" panose="02020603050405020304" pitchFamily="18" charset="0"/>
                <a:cs typeface="Times New Roman" panose="02020603050405020304" pitchFamily="18" charset="0"/>
              </a:rPr>
              <a:t>ème</a:t>
            </a:r>
            <a:r>
              <a:rPr lang="fr-FR" dirty="0">
                <a:latin typeface="Times New Roman" panose="02020603050405020304" pitchFamily="18" charset="0"/>
                <a:cs typeface="Times New Roman" panose="02020603050405020304" pitchFamily="18" charset="0"/>
              </a:rPr>
              <a:t> </a:t>
            </a:r>
            <a:r>
              <a:rPr lang="fr-FR" dirty="0" smtClean="0">
                <a:latin typeface="Times New Roman" panose="02020603050405020304" pitchFamily="18" charset="0"/>
                <a:cs typeface="Times New Roman" panose="02020603050405020304" pitchFamily="18" charset="0"/>
              </a:rPr>
              <a:t>de </a:t>
            </a:r>
            <a:r>
              <a:rPr lang="fr-FR" dirty="0">
                <a:latin typeface="Times New Roman" panose="02020603050405020304" pitchFamily="18" charset="0"/>
                <a:cs typeface="Times New Roman" panose="02020603050405020304" pitchFamily="18" charset="0"/>
              </a:rPr>
              <a:t>saisir 15 vœux :</a:t>
            </a:r>
          </a:p>
          <a:p>
            <a:pPr marL="0" indent="0">
              <a:buNone/>
            </a:pPr>
            <a:r>
              <a:rPr lang="fr-FR" dirty="0">
                <a:latin typeface="Times New Roman" panose="02020603050405020304" pitchFamily="18" charset="0"/>
                <a:cs typeface="Times New Roman" panose="02020603050405020304" pitchFamily="18" charset="0"/>
              </a:rPr>
              <a:t>-10 au niveau académique</a:t>
            </a:r>
          </a:p>
          <a:p>
            <a:pPr marL="0" indent="0">
              <a:buNone/>
            </a:pPr>
            <a:r>
              <a:rPr lang="fr-FR" dirty="0">
                <a:latin typeface="Times New Roman" panose="02020603050405020304" pitchFamily="18" charset="0"/>
                <a:cs typeface="Times New Roman" panose="02020603050405020304" pitchFamily="18" charset="0"/>
              </a:rPr>
              <a:t>-5 au niveau </a:t>
            </a:r>
            <a:r>
              <a:rPr lang="fr-FR" dirty="0" smtClean="0">
                <a:latin typeface="Times New Roman" panose="02020603050405020304" pitchFamily="18" charset="0"/>
                <a:cs typeface="Times New Roman" panose="02020603050405020304" pitchFamily="18" charset="0"/>
              </a:rPr>
              <a:t>national</a:t>
            </a:r>
          </a:p>
          <a:p>
            <a:pPr marL="0" indent="0">
              <a:buNone/>
            </a:pPr>
            <a:endParaRPr lang="fr-FR" dirty="0" smtClean="0">
              <a:latin typeface="Times New Roman" panose="02020603050405020304" pitchFamily="18" charset="0"/>
              <a:cs typeface="Times New Roman" panose="02020603050405020304" pitchFamily="18" charset="0"/>
            </a:endParaRPr>
          </a:p>
          <a:p>
            <a:r>
              <a:rPr lang="fr-FR" b="1" dirty="0">
                <a:solidFill>
                  <a:srgbClr val="0070C0"/>
                </a:solidFill>
                <a:latin typeface="Times New Roman" panose="02020603050405020304" pitchFamily="18" charset="0"/>
                <a:cs typeface="Times New Roman" panose="02020603050405020304" pitchFamily="18" charset="0"/>
              </a:rPr>
              <a:t>Rappels :</a:t>
            </a:r>
          </a:p>
          <a:p>
            <a:pPr marL="0" lvl="0" indent="0">
              <a:buNone/>
            </a:pPr>
            <a:r>
              <a:rPr lang="fr-FR" dirty="0" smtClean="0">
                <a:latin typeface="Times New Roman" panose="02020603050405020304" pitchFamily="18" charset="0"/>
                <a:cs typeface="Times New Roman" panose="02020603050405020304" pitchFamily="18" charset="0"/>
              </a:rPr>
              <a:t>-</a:t>
            </a:r>
            <a:r>
              <a:rPr lang="fr-FR" dirty="0"/>
              <a:t>Le conseil de classe de fin de 3</a:t>
            </a:r>
            <a:r>
              <a:rPr lang="fr-FR" baseline="30000" dirty="0"/>
              <a:t>ème</a:t>
            </a:r>
            <a:r>
              <a:rPr lang="fr-FR" dirty="0"/>
              <a:t> se prononcer sur </a:t>
            </a:r>
            <a:r>
              <a:rPr lang="fr-FR" b="1" dirty="0"/>
              <a:t>toutes les voies d’orientation (CAP/2DE PRO/2GT)</a:t>
            </a:r>
            <a:r>
              <a:rPr lang="fr-FR" dirty="0"/>
              <a:t>. La décision d’orientation est portée sur le bulletin ce qui facilite les opérations d’affectation.</a:t>
            </a:r>
          </a:p>
          <a:p>
            <a:pPr marL="0" indent="0">
              <a:buNone/>
            </a:pPr>
            <a:r>
              <a:rPr lang="fr-FR" dirty="0"/>
              <a:t> </a:t>
            </a:r>
          </a:p>
          <a:p>
            <a:pPr marL="0" lvl="0" indent="0">
              <a:buNone/>
            </a:pPr>
            <a:r>
              <a:rPr lang="fr-FR" dirty="0" smtClean="0"/>
              <a:t>-L’affectation </a:t>
            </a:r>
            <a:r>
              <a:rPr lang="fr-FR" dirty="0"/>
              <a:t>en 2nde GT est de droit dans le lycée de secteur.</a:t>
            </a:r>
          </a:p>
          <a:p>
            <a:pPr marL="0" indent="0">
              <a:buNone/>
            </a:pPr>
            <a:r>
              <a:rPr lang="fr-FR" dirty="0"/>
              <a:t> </a:t>
            </a:r>
          </a:p>
          <a:p>
            <a:pPr marL="0" lvl="0" indent="0">
              <a:buNone/>
            </a:pPr>
            <a:r>
              <a:rPr lang="fr-FR" dirty="0" smtClean="0"/>
              <a:t>-Le </a:t>
            </a:r>
            <a:r>
              <a:rPr lang="fr-FR" dirty="0"/>
              <a:t>lycée de secteur est déterminé par la domiciliation du ou des responsables légaux de l’élève. Les familles sont invitées à formuler un vœu 2GT sur le lycée de secteur au tour principal d’</a:t>
            </a:r>
            <a:r>
              <a:rPr lang="fr-FR" dirty="0" err="1"/>
              <a:t>Affelnet</a:t>
            </a:r>
            <a:r>
              <a:rPr lang="fr-FR" dirty="0"/>
              <a:t> lycée sous peine d’en perdre le bénéfice.</a:t>
            </a:r>
          </a:p>
          <a:p>
            <a:pPr marL="0" lvl="0" indent="0">
              <a:buNone/>
            </a:pPr>
            <a:r>
              <a:rPr lang="fr-FR" dirty="0" smtClean="0"/>
              <a:t>-L’affectation </a:t>
            </a:r>
            <a:r>
              <a:rPr lang="fr-FR" dirty="0"/>
              <a:t>dans un établissement ne garantit pas une place en internat.</a:t>
            </a:r>
          </a:p>
          <a:p>
            <a:pPr marL="0" indent="0">
              <a:buNone/>
            </a:pPr>
            <a:r>
              <a:rPr lang="fr-FR" dirty="0"/>
              <a:t> </a:t>
            </a:r>
          </a:p>
          <a:p>
            <a:pPr marL="0" indent="0">
              <a:buNone/>
            </a:pPr>
            <a:r>
              <a:rPr lang="fr-FR" dirty="0" smtClean="0"/>
              <a:t>-L’affichage </a:t>
            </a:r>
            <a:r>
              <a:rPr lang="fr-FR" dirty="0"/>
              <a:t>du lycée de secteur est automatisé dans SLA.</a:t>
            </a:r>
          </a:p>
          <a:p>
            <a:pPr marL="0" lvl="0" indent="0">
              <a:buNone/>
            </a:pPr>
            <a:endParaRPr lang="fr-FR" dirty="0"/>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4</a:t>
            </a:fld>
            <a:endParaRPr lang="fr-FR"/>
          </a:p>
        </p:txBody>
      </p:sp>
    </p:spTree>
    <p:extLst>
      <p:ext uri="{BB962C8B-B14F-4D97-AF65-F5344CB8AC3E}">
        <p14:creationId xmlns:p14="http://schemas.microsoft.com/office/powerpoint/2010/main" val="28314607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599" y="188640"/>
            <a:ext cx="6347713" cy="936104"/>
          </a:xfrm>
        </p:spPr>
        <p:txBody>
          <a:bodyPr>
            <a:normAutofit/>
          </a:bodyPr>
          <a:lstStyle/>
          <a:p>
            <a:pPr algn="ctr"/>
            <a:r>
              <a:rPr lang="fr-FR" sz="1800" b="1" dirty="0" smtClean="0">
                <a:latin typeface="Times New Roman" panose="02020603050405020304" pitchFamily="18" charset="0"/>
                <a:cs typeface="Times New Roman" panose="02020603050405020304" pitchFamily="18" charset="0"/>
              </a:rPr>
              <a:t>Pré-Tour de sécurisation </a:t>
            </a:r>
            <a:br>
              <a:rPr lang="fr-FR" sz="1800" b="1" dirty="0" smtClean="0">
                <a:latin typeface="Times New Roman" panose="02020603050405020304" pitchFamily="18" charset="0"/>
                <a:cs typeface="Times New Roman" panose="02020603050405020304" pitchFamily="18" charset="0"/>
              </a:rPr>
            </a:br>
            <a:r>
              <a:rPr lang="fr-FR" sz="1800" b="1" dirty="0" smtClean="0">
                <a:latin typeface="Times New Roman" panose="02020603050405020304" pitchFamily="18" charset="0"/>
                <a:cs typeface="Times New Roman" panose="02020603050405020304" pitchFamily="18" charset="0"/>
              </a:rPr>
              <a:t/>
            </a:r>
            <a:br>
              <a:rPr lang="fr-FR" sz="1800" b="1" dirty="0" smtClean="0">
                <a:latin typeface="Times New Roman" panose="02020603050405020304" pitchFamily="18" charset="0"/>
                <a:cs typeface="Times New Roman" panose="02020603050405020304" pitchFamily="18" charset="0"/>
              </a:rPr>
            </a:br>
            <a:r>
              <a:rPr lang="fr-FR" sz="1800" b="1" dirty="0" smtClean="0">
                <a:latin typeface="Times New Roman" panose="02020603050405020304" pitchFamily="18" charset="0"/>
                <a:cs typeface="Times New Roman" panose="02020603050405020304" pitchFamily="18" charset="0"/>
              </a:rPr>
              <a:t>pour la voie professionnelle</a:t>
            </a:r>
            <a:endParaRPr lang="fr-FR" sz="1800" b="1" dirty="0">
              <a:latin typeface="Times New Roman" panose="02020603050405020304" pitchFamily="18" charset="0"/>
              <a:cs typeface="Times New Roman" panose="02020603050405020304" pitchFamily="18" charset="0"/>
            </a:endParaRPr>
          </a:p>
        </p:txBody>
      </p:sp>
      <p:sp>
        <p:nvSpPr>
          <p:cNvPr id="3" name="Espace réservé du contenu 2"/>
          <p:cNvSpPr>
            <a:spLocks noGrp="1"/>
          </p:cNvSpPr>
          <p:nvPr>
            <p:ph idx="1"/>
          </p:nvPr>
        </p:nvSpPr>
        <p:spPr>
          <a:xfrm>
            <a:off x="609598" y="1268760"/>
            <a:ext cx="7058745" cy="4772603"/>
          </a:xfrm>
        </p:spPr>
        <p:txBody>
          <a:bodyPr>
            <a:normAutofit fontScale="92500"/>
          </a:bodyPr>
          <a:lstStyle/>
          <a:p>
            <a:r>
              <a:rPr lang="fr-FR" dirty="0" smtClean="0"/>
              <a:t>Pour qui?</a:t>
            </a:r>
          </a:p>
          <a:p>
            <a:pPr marL="0" indent="0">
              <a:buNone/>
            </a:pPr>
            <a:r>
              <a:rPr lang="fr-FR" dirty="0" smtClean="0"/>
              <a:t>-Elèves de 3ème qui demande une entrée en voie professionnelle</a:t>
            </a:r>
          </a:p>
          <a:p>
            <a:r>
              <a:rPr lang="fr-FR" dirty="0" smtClean="0"/>
              <a:t>Quand?</a:t>
            </a:r>
          </a:p>
          <a:p>
            <a:pPr marL="0" indent="0">
              <a:buNone/>
            </a:pPr>
            <a:r>
              <a:rPr lang="fr-FR" b="1" dirty="0" smtClean="0">
                <a:solidFill>
                  <a:srgbClr val="FF0000"/>
                </a:solidFill>
              </a:rPr>
              <a:t>Le </a:t>
            </a:r>
            <a:r>
              <a:rPr lang="fr-FR" b="1" dirty="0" smtClean="0">
                <a:solidFill>
                  <a:srgbClr val="FF0000"/>
                </a:solidFill>
              </a:rPr>
              <a:t>16 </a:t>
            </a:r>
            <a:r>
              <a:rPr lang="fr-FR" b="1" dirty="0" smtClean="0">
                <a:solidFill>
                  <a:srgbClr val="FF0000"/>
                </a:solidFill>
              </a:rPr>
              <a:t>juin </a:t>
            </a:r>
            <a:r>
              <a:rPr lang="fr-FR" b="1" dirty="0" smtClean="0">
                <a:solidFill>
                  <a:srgbClr val="FF0000"/>
                </a:solidFill>
              </a:rPr>
              <a:t>2025 </a:t>
            </a:r>
            <a:r>
              <a:rPr lang="fr-FR" dirty="0" smtClean="0"/>
              <a:t>: Résultats provisoires</a:t>
            </a:r>
          </a:p>
          <a:p>
            <a:pPr marL="0" indent="0">
              <a:buNone/>
            </a:pPr>
            <a:r>
              <a:rPr lang="fr-FR" dirty="0" smtClean="0"/>
              <a:t>-Elèves </a:t>
            </a:r>
            <a:r>
              <a:rPr lang="fr-FR" dirty="0" smtClean="0"/>
              <a:t>non assurés d’une affectation</a:t>
            </a:r>
          </a:p>
          <a:p>
            <a:pPr marL="0" indent="0">
              <a:buNone/>
            </a:pPr>
            <a:r>
              <a:rPr lang="fr-FR" dirty="0" smtClean="0"/>
              <a:t>Places disponibles </a:t>
            </a:r>
          </a:p>
          <a:p>
            <a:r>
              <a:rPr lang="fr-FR" dirty="0" smtClean="0"/>
              <a:t>Comment? </a:t>
            </a:r>
            <a:r>
              <a:rPr lang="fr-FR" b="1" dirty="0" smtClean="0">
                <a:solidFill>
                  <a:srgbClr val="FF0000"/>
                </a:solidFill>
              </a:rPr>
              <a:t>Entre le </a:t>
            </a:r>
            <a:r>
              <a:rPr lang="fr-FR" b="1" dirty="0" smtClean="0">
                <a:solidFill>
                  <a:srgbClr val="FF0000"/>
                </a:solidFill>
              </a:rPr>
              <a:t>16 </a:t>
            </a:r>
            <a:r>
              <a:rPr lang="fr-FR" b="1" dirty="0" smtClean="0">
                <a:solidFill>
                  <a:srgbClr val="FF0000"/>
                </a:solidFill>
              </a:rPr>
              <a:t>juin et le </a:t>
            </a:r>
            <a:r>
              <a:rPr lang="fr-FR" b="1" dirty="0" smtClean="0">
                <a:solidFill>
                  <a:srgbClr val="FF0000"/>
                </a:solidFill>
              </a:rPr>
              <a:t>19 juin 2025 12H</a:t>
            </a:r>
            <a:endParaRPr lang="fr-FR" b="1" dirty="0" smtClean="0">
              <a:solidFill>
                <a:srgbClr val="FF0000"/>
              </a:solidFill>
            </a:endParaRPr>
          </a:p>
          <a:p>
            <a:pPr marL="0" indent="0">
              <a:buNone/>
            </a:pPr>
            <a:r>
              <a:rPr lang="fr-FR" dirty="0" smtClean="0"/>
              <a:t>Entretien avec les familles pour les élèves non sécurisés uniquement.</a:t>
            </a:r>
          </a:p>
          <a:p>
            <a:pPr marL="0" indent="0">
              <a:buNone/>
            </a:pPr>
            <a:r>
              <a:rPr lang="fr-FR" dirty="0" smtClean="0"/>
              <a:t>Ajout de vœux supplémentaires.</a:t>
            </a:r>
          </a:p>
          <a:p>
            <a:pPr marL="0" indent="0">
              <a:buNone/>
            </a:pPr>
            <a:r>
              <a:rPr lang="fr-FR" dirty="0" smtClean="0"/>
              <a:t>Un élève dont un vœu est sécurisé est assuré d’avoir une affectation sur ce vœu ou un vœu de rang mieux placé.</a:t>
            </a:r>
          </a:p>
          <a:p>
            <a:pPr marL="0" indent="0">
              <a:buNone/>
            </a:pPr>
            <a:r>
              <a:rPr lang="fr-FR" dirty="0" smtClean="0"/>
              <a:t>Un élève non sécurisé augmente ses chances d’affectation s’il candidate sur une place disponible.</a:t>
            </a:r>
          </a:p>
          <a:p>
            <a:endParaRPr lang="fr-FR" dirty="0"/>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5</a:t>
            </a:fld>
            <a:endParaRPr lang="fr-FR"/>
          </a:p>
        </p:txBody>
      </p:sp>
    </p:spTree>
    <p:extLst>
      <p:ext uri="{BB962C8B-B14F-4D97-AF65-F5344CB8AC3E}">
        <p14:creationId xmlns:p14="http://schemas.microsoft.com/office/powerpoint/2010/main" val="1115239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780696"/>
          </a:xfrm>
        </p:spPr>
        <p:txBody>
          <a:bodyPr>
            <a:normAutofit/>
          </a:bodyPr>
          <a:lstStyle/>
          <a:p>
            <a:r>
              <a:rPr lang="fr-FR" dirty="0"/>
              <a:t>Pour une 2de GT</a:t>
            </a:r>
          </a:p>
        </p:txBody>
      </p:sp>
      <p:sp>
        <p:nvSpPr>
          <p:cNvPr id="3" name="Espace réservé du contenu 2"/>
          <p:cNvSpPr>
            <a:spLocks noGrp="1"/>
          </p:cNvSpPr>
          <p:nvPr>
            <p:ph idx="1"/>
          </p:nvPr>
        </p:nvSpPr>
        <p:spPr>
          <a:xfrm>
            <a:off x="609599" y="1484784"/>
            <a:ext cx="6347714" cy="3816424"/>
          </a:xfrm>
        </p:spPr>
        <p:txBody>
          <a:bodyPr>
            <a:normAutofit fontScale="85000" lnSpcReduction="20000"/>
          </a:bodyPr>
          <a:lstStyle/>
          <a:p>
            <a:pPr marL="0" indent="0">
              <a:lnSpc>
                <a:spcPct val="115000"/>
              </a:lnSpc>
              <a:spcAft>
                <a:spcPts val="1000"/>
              </a:spcAft>
              <a:buNone/>
            </a:pPr>
            <a:r>
              <a:rPr lang="fr-FR" b="1" dirty="0">
                <a:solidFill>
                  <a:srgbClr val="FF0000"/>
                </a:solidFill>
              </a:rPr>
              <a:t>Attention</a:t>
            </a:r>
            <a:r>
              <a:rPr lang="fr-FR" dirty="0"/>
              <a:t> </a:t>
            </a:r>
            <a:r>
              <a:rPr lang="fr-FR" sz="2100" dirty="0" smtClean="0">
                <a:effectLst/>
                <a:latin typeface="Times New Roman" panose="02020603050405020304" pitchFamily="18" charset="0"/>
                <a:ea typeface="Calibri"/>
                <a:cs typeface="Times New Roman" panose="02020603050405020304" pitchFamily="18" charset="0"/>
              </a:rPr>
              <a:t>: </a:t>
            </a:r>
            <a:r>
              <a:rPr lang="fr-FR" sz="1900" dirty="0">
                <a:latin typeface="Times New Roman" panose="02020603050405020304" pitchFamily="18" charset="0"/>
                <a:cs typeface="Times New Roman" panose="02020603050405020304" pitchFamily="18" charset="0"/>
              </a:rPr>
              <a:t>Chaque famille a la possibilité de formuler une </a:t>
            </a:r>
            <a:r>
              <a:rPr lang="fr-FR" sz="1900" b="1" dirty="0">
                <a:latin typeface="Times New Roman" panose="02020603050405020304" pitchFamily="18" charset="0"/>
                <a:cs typeface="Times New Roman" panose="02020603050405020304" pitchFamily="18" charset="0"/>
              </a:rPr>
              <a:t>demande de dérogation</a:t>
            </a:r>
            <a:r>
              <a:rPr lang="fr-FR" sz="1900" dirty="0">
                <a:latin typeface="Times New Roman" panose="02020603050405020304" pitchFamily="18" charset="0"/>
                <a:cs typeface="Times New Roman" panose="02020603050405020304" pitchFamily="18" charset="0"/>
              </a:rPr>
              <a:t> afin que son enfant soit scolarisé dans un établissement de son choix. Mais </a:t>
            </a:r>
            <a:r>
              <a:rPr lang="fr-FR" sz="1900" b="1" dirty="0">
                <a:latin typeface="Times New Roman" panose="02020603050405020304" pitchFamily="18" charset="0"/>
                <a:cs typeface="Times New Roman" panose="02020603050405020304" pitchFamily="18" charset="0"/>
              </a:rPr>
              <a:t>on peut en demander plusieurs</a:t>
            </a:r>
            <a:r>
              <a:rPr lang="fr-FR" sz="1900" dirty="0">
                <a:latin typeface="Times New Roman" panose="02020603050405020304" pitchFamily="18" charset="0"/>
                <a:cs typeface="Times New Roman" panose="02020603050405020304" pitchFamily="18" charset="0"/>
              </a:rPr>
              <a:t> </a:t>
            </a:r>
            <a:r>
              <a:rPr lang="fr-FR" sz="1900" dirty="0" smtClean="0">
                <a:latin typeface="Times New Roman" panose="02020603050405020304" pitchFamily="18" charset="0"/>
                <a:cs typeface="Times New Roman" panose="02020603050405020304" pitchFamily="18" charset="0"/>
              </a:rPr>
              <a:t>, </a:t>
            </a:r>
            <a:r>
              <a:rPr lang="fr-FR" sz="1900" dirty="0">
                <a:latin typeface="Times New Roman" panose="02020603050405020304" pitchFamily="18" charset="0"/>
                <a:cs typeface="Times New Roman" panose="02020603050405020304" pitchFamily="18" charset="0"/>
              </a:rPr>
              <a:t>il faut les placer dans l'ordre et le principal doit vérifier le motif de la demande (de 1 à 7) avec les justificatifs et la saisir avant le 10 juin 12h sur </a:t>
            </a:r>
            <a:r>
              <a:rPr lang="fr-FR" sz="1900" dirty="0" err="1">
                <a:latin typeface="Times New Roman" panose="02020603050405020304" pitchFamily="18" charset="0"/>
                <a:cs typeface="Times New Roman" panose="02020603050405020304" pitchFamily="18" charset="0"/>
              </a:rPr>
              <a:t>Affelnet</a:t>
            </a:r>
            <a:r>
              <a:rPr lang="fr-FR" sz="1900" dirty="0">
                <a:latin typeface="Times New Roman" panose="02020603050405020304" pitchFamily="18" charset="0"/>
                <a:cs typeface="Times New Roman" panose="02020603050405020304" pitchFamily="18" charset="0"/>
              </a:rPr>
              <a:t>. Toujours mettre le lycée de secteur en dernier</a:t>
            </a:r>
            <a:r>
              <a:rPr lang="fr-FR" sz="1900" dirty="0" smtClean="0">
                <a:latin typeface="Times New Roman" panose="02020603050405020304" pitchFamily="18" charset="0"/>
                <a:cs typeface="Times New Roman" panose="02020603050405020304" pitchFamily="18" charset="0"/>
              </a:rPr>
              <a:t>.</a:t>
            </a:r>
            <a:endParaRPr lang="fr-FR" sz="1900" dirty="0">
              <a:latin typeface="Times New Roman" panose="02020603050405020304" pitchFamily="18" charset="0"/>
              <a:ea typeface="Calibri"/>
              <a:cs typeface="Times New Roman" panose="02020603050405020304" pitchFamily="18" charset="0"/>
            </a:endParaRPr>
          </a:p>
          <a:p>
            <a:pPr lvl="0">
              <a:lnSpc>
                <a:spcPct val="115000"/>
              </a:lnSpc>
              <a:buBlip>
                <a:blip r:embed="rId2"/>
              </a:buBlip>
            </a:pPr>
            <a:r>
              <a:rPr lang="fr-FR" sz="1900" dirty="0" smtClean="0">
                <a:solidFill>
                  <a:srgbClr val="000000"/>
                </a:solidFill>
                <a:effectLst/>
                <a:latin typeface="Times New Roman" panose="02020603050405020304" pitchFamily="18" charset="0"/>
                <a:ea typeface="Calibri"/>
                <a:cs typeface="Times New Roman" panose="02020603050405020304" pitchFamily="18" charset="0"/>
              </a:rPr>
              <a:t>Les familles souhaitant une affectation dans un établissement privé et/ou agricole doivent prendre contact avec l’établissement préalablement à la saisie des vœux.</a:t>
            </a:r>
            <a:endParaRPr lang="fr-FR" sz="1900" dirty="0">
              <a:latin typeface="Times New Roman" panose="02020603050405020304" pitchFamily="18" charset="0"/>
              <a:ea typeface="Calibri"/>
              <a:cs typeface="Times New Roman" panose="02020603050405020304" pitchFamily="18" charset="0"/>
            </a:endParaRPr>
          </a:p>
          <a:p>
            <a:pPr lvl="0">
              <a:lnSpc>
                <a:spcPct val="115000"/>
              </a:lnSpc>
              <a:buBlip>
                <a:blip r:embed="rId2"/>
              </a:buBlip>
            </a:pPr>
            <a:r>
              <a:rPr lang="fr-FR" sz="1900" dirty="0" smtClean="0">
                <a:solidFill>
                  <a:srgbClr val="000000"/>
                </a:solidFill>
                <a:effectLst/>
                <a:latin typeface="Times New Roman" panose="02020603050405020304" pitchFamily="18" charset="0"/>
                <a:ea typeface="Calibri"/>
                <a:cs typeface="Times New Roman" panose="02020603050405020304" pitchFamily="18" charset="0"/>
              </a:rPr>
              <a:t>L’affectation dans un établissement ne garantit pas l’affectation sur une option, ni une place en internat</a:t>
            </a:r>
            <a:r>
              <a:rPr lang="fr-FR" sz="1900" dirty="0" smtClean="0">
                <a:solidFill>
                  <a:srgbClr val="000000"/>
                </a:solidFill>
                <a:effectLst/>
                <a:latin typeface="Times New Roman"/>
                <a:ea typeface="Calibri"/>
                <a:cs typeface="Times New Roman"/>
              </a:rPr>
              <a:t>. </a:t>
            </a:r>
            <a:endParaRPr lang="fr-FR" sz="1900" dirty="0" smtClean="0">
              <a:solidFill>
                <a:srgbClr val="000000"/>
              </a:solidFill>
              <a:effectLst/>
              <a:latin typeface="Times New Roman"/>
              <a:ea typeface="Calibri"/>
              <a:cs typeface="Times New Roman"/>
            </a:endParaRPr>
          </a:p>
          <a:p>
            <a:pPr lvl="0">
              <a:lnSpc>
                <a:spcPct val="115000"/>
              </a:lnSpc>
              <a:buBlip>
                <a:blip r:embed="rId2"/>
              </a:buBlip>
            </a:pPr>
            <a:r>
              <a:rPr lang="fr-FR" sz="1900" dirty="0" smtClean="0">
                <a:solidFill>
                  <a:srgbClr val="000000"/>
                </a:solidFill>
                <a:latin typeface="Times New Roman"/>
                <a:ea typeface="Calibri"/>
                <a:cs typeface="Times New Roman"/>
              </a:rPr>
              <a:t>Pour une demande de dérogation hors département, il faut remplir une dérogation spécifique.</a:t>
            </a:r>
            <a:endParaRPr lang="fr-FR" sz="1900" dirty="0">
              <a:ea typeface="Calibri"/>
              <a:cs typeface="Times New Roman"/>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6</a:t>
            </a:fld>
            <a:endParaRPr lang="fr-FR"/>
          </a:p>
        </p:txBody>
      </p:sp>
    </p:spTree>
    <p:extLst>
      <p:ext uri="{BB962C8B-B14F-4D97-AF65-F5344CB8AC3E}">
        <p14:creationId xmlns:p14="http://schemas.microsoft.com/office/powerpoint/2010/main" val="1920623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964488" cy="6669360"/>
          </a:xfrm>
        </p:spPr>
        <p:txBody>
          <a:bodyPr>
            <a:normAutofit fontScale="92500" lnSpcReduction="20000"/>
          </a:bodyPr>
          <a:lstStyle/>
          <a:p>
            <a:r>
              <a:rPr lang="fr-FR" sz="2400" b="1" dirty="0" smtClean="0">
                <a:solidFill>
                  <a:srgbClr val="0070C0"/>
                </a:solidFill>
              </a:rPr>
              <a:t>Recrutement au barème: (évaluations/notes) :</a:t>
            </a:r>
            <a:endParaRPr lang="fr-FR" sz="2400" b="1" dirty="0">
              <a:solidFill>
                <a:srgbClr val="0070C0"/>
              </a:solidFill>
            </a:endParaRPr>
          </a:p>
          <a:p>
            <a:pPr marL="0" indent="0">
              <a:buNone/>
            </a:pPr>
            <a:r>
              <a:rPr lang="fr-FR" dirty="0" smtClean="0">
                <a:latin typeface="Times New Roman" panose="02020603050405020304" pitchFamily="18" charset="0"/>
                <a:cs typeface="Times New Roman" panose="02020603050405020304" pitchFamily="18" charset="0"/>
              </a:rPr>
              <a:t>  </a:t>
            </a:r>
            <a:r>
              <a:rPr lang="fr-FR" sz="1600" b="1" dirty="0">
                <a:solidFill>
                  <a:srgbClr val="FF0000"/>
                </a:solidFill>
              </a:rPr>
              <a:t>IMPORTANT</a:t>
            </a:r>
            <a:r>
              <a:rPr lang="fr-FR" sz="1600" b="1" dirty="0"/>
              <a:t> : </a:t>
            </a:r>
            <a:r>
              <a:rPr lang="fr-FR" sz="1600" dirty="0"/>
              <a:t>Seules les formations suivantes sont soumises au recrutement au barème. </a:t>
            </a:r>
            <a:r>
              <a:rPr lang="fr-FR" sz="1600" b="1" dirty="0"/>
              <a:t>Il n’y a pas de demande de dérogation à faire</a:t>
            </a:r>
            <a:r>
              <a:rPr lang="fr-FR" sz="1600" dirty="0"/>
              <a:t>. Les familles sont toutefois invitées à saisir un vœu 2nde GT sur le lycée de secteur afin de garantir une affectation.</a:t>
            </a:r>
          </a:p>
          <a:p>
            <a:pPr marL="0" indent="0">
              <a:buNone/>
            </a:pPr>
            <a:r>
              <a:rPr lang="fr-FR" sz="1600" dirty="0"/>
              <a:t> </a:t>
            </a:r>
          </a:p>
          <a:p>
            <a:pPr marL="0" indent="0">
              <a:buNone/>
            </a:pPr>
            <a:r>
              <a:rPr lang="fr-FR" sz="1600" dirty="0"/>
              <a:t>-2de technologique Hôtellerie et Restauration (STHR) : Lycée de l’Occitanie, Lycée de l’</a:t>
            </a:r>
            <a:r>
              <a:rPr lang="fr-FR" sz="1600" dirty="0" err="1"/>
              <a:t>Arrouza</a:t>
            </a:r>
            <a:r>
              <a:rPr lang="fr-FR" sz="1600" dirty="0"/>
              <a:t> (65), LPO Jean de Prades (82), lycée polyvalent Quercy Périgord (46).  </a:t>
            </a:r>
          </a:p>
          <a:p>
            <a:pPr marL="0" indent="0">
              <a:buNone/>
            </a:pPr>
            <a:r>
              <a:rPr lang="fr-FR" sz="1600" dirty="0"/>
              <a:t>-Création et Culture Design (6h) : Lycée des Arènes (31), Lycée Joséphine Baker (31), Lycée Bossuet (32), Lycée Jean Dupuy (65).</a:t>
            </a:r>
          </a:p>
          <a:p>
            <a:pPr marL="0" indent="0">
              <a:buNone/>
            </a:pPr>
            <a:r>
              <a:rPr lang="fr-FR" sz="1600" dirty="0"/>
              <a:t>-EATDD, écologie-agronomie-territoire-développement-durable : L’affectation est au barème au sein des établissements publics et à recrutement interne par commission pour les </a:t>
            </a:r>
            <a:r>
              <a:rPr lang="fr-FR" sz="1600" dirty="0" err="1" smtClean="0"/>
              <a:t>privés.Lycée</a:t>
            </a:r>
            <a:r>
              <a:rPr lang="fr-FR" sz="1600" dirty="0" smtClean="0"/>
              <a:t> </a:t>
            </a:r>
            <a:r>
              <a:rPr lang="fr-FR" sz="1600" dirty="0"/>
              <a:t>agricole Ondes (31), Lycée agricole </a:t>
            </a:r>
            <a:r>
              <a:rPr lang="fr-FR" sz="1600" dirty="0" err="1"/>
              <a:t>Tlse</a:t>
            </a:r>
            <a:r>
              <a:rPr lang="fr-FR" sz="1600" dirty="0"/>
              <a:t> </a:t>
            </a:r>
            <a:r>
              <a:rPr lang="fr-FR" sz="1600" dirty="0" err="1"/>
              <a:t>Auzeville</a:t>
            </a:r>
            <a:r>
              <a:rPr lang="fr-FR" sz="1600" dirty="0"/>
              <a:t> (31), LEGTA Pamiers (09) LEGTA Villefranche de R. (12) ; LEGTA Rodez (12) ; LPA St-</a:t>
            </a:r>
            <a:r>
              <a:rPr lang="fr-FR" sz="1600" dirty="0" err="1"/>
              <a:t>Affrique</a:t>
            </a:r>
            <a:r>
              <a:rPr lang="fr-FR" sz="1600" dirty="0"/>
              <a:t> (12) LP François Marty (12); Lycée St François La Cadène (31) LEGTA Auch (32) ; Institut </a:t>
            </a:r>
            <a:r>
              <a:rPr lang="fr-FR" sz="1600" dirty="0" err="1"/>
              <a:t>StChristophe</a:t>
            </a:r>
            <a:r>
              <a:rPr lang="fr-FR" sz="1600" dirty="0"/>
              <a:t> (32) LEGTA Figeac (46) LEGTA Vic-en-B. (65) LEGTA Albi (81) ; LP </a:t>
            </a:r>
            <a:r>
              <a:rPr lang="fr-FR" sz="1600" dirty="0" err="1"/>
              <a:t>Touscayrats</a:t>
            </a:r>
            <a:r>
              <a:rPr lang="fr-FR" sz="1600" dirty="0"/>
              <a:t> (81) LEGTA Montauban (82)</a:t>
            </a:r>
          </a:p>
          <a:p>
            <a:pPr marL="0" indent="0">
              <a:buNone/>
            </a:pPr>
            <a:r>
              <a:rPr lang="fr-FR" sz="1600" dirty="0"/>
              <a:t>-2nde GT / langue vivante rare</a:t>
            </a:r>
            <a:r>
              <a:rPr lang="fr-FR" sz="1600" b="1" dirty="0"/>
              <a:t> </a:t>
            </a:r>
            <a:r>
              <a:rPr lang="fr-FR" sz="1600" dirty="0"/>
              <a:t>: code </a:t>
            </a:r>
            <a:r>
              <a:rPr lang="fr-FR" sz="1600" dirty="0" err="1"/>
              <a:t>affelnet</a:t>
            </a:r>
            <a:r>
              <a:rPr lang="fr-FR" sz="1600" dirty="0"/>
              <a:t> type : 2R-AC2-GT-LVC.</a:t>
            </a:r>
          </a:p>
          <a:p>
            <a:pPr marL="0" indent="0">
              <a:buNone/>
            </a:pPr>
            <a:r>
              <a:rPr lang="fr-FR" sz="1600" dirty="0"/>
              <a:t>Arabe, Chinois, Japonais, Polonais, Portugais, Russe, Hébreu.</a:t>
            </a:r>
          </a:p>
          <a:p>
            <a:pPr marL="0" indent="0">
              <a:buNone/>
            </a:pPr>
            <a:r>
              <a:rPr lang="fr-FR" sz="1600" b="1" dirty="0"/>
              <a:t> </a:t>
            </a:r>
            <a:endParaRPr lang="fr-FR" sz="1600" dirty="0"/>
          </a:p>
          <a:p>
            <a:pPr marL="0" indent="0">
              <a:buNone/>
            </a:pPr>
            <a:r>
              <a:rPr lang="fr-FR" sz="1600" b="1" dirty="0">
                <a:solidFill>
                  <a:srgbClr val="FF0000"/>
                </a:solidFill>
              </a:rPr>
              <a:t>Particularité</a:t>
            </a:r>
            <a:r>
              <a:rPr lang="fr-FR" sz="1600" b="1" dirty="0"/>
              <a:t> : </a:t>
            </a:r>
            <a:r>
              <a:rPr lang="fr-FR" sz="1600" dirty="0"/>
              <a:t>Lycée J. Saverne l’Isle Jourdain (Gers).</a:t>
            </a:r>
          </a:p>
          <a:p>
            <a:pPr marL="0" indent="0">
              <a:buNone/>
            </a:pPr>
            <a:r>
              <a:rPr lang="fr-FR" sz="1600" dirty="0"/>
              <a:t>L'enseignement optionnel "santé social" fait l'objet d'un vœu spécifique sur </a:t>
            </a:r>
            <a:r>
              <a:rPr lang="fr-FR" sz="1600" dirty="0" err="1"/>
              <a:t>Affelnet</a:t>
            </a:r>
            <a:r>
              <a:rPr lang="fr-FR" sz="1600" dirty="0"/>
              <a:t> seulement pour ceux dont c’est le lycée de secteur sinon c’est une demande de dérogation pour un lycée hors département.</a:t>
            </a:r>
          </a:p>
          <a:p>
            <a:pPr marL="0" indent="0">
              <a:buNone/>
            </a:pPr>
            <a:r>
              <a:rPr lang="fr-FR" sz="1600" b="1" dirty="0"/>
              <a:t> </a:t>
            </a:r>
            <a:r>
              <a:rPr lang="fr-FR" sz="1600" b="1" dirty="0" smtClean="0"/>
              <a:t>Les </a:t>
            </a:r>
            <a:r>
              <a:rPr lang="fr-FR" sz="1600" b="1" dirty="0"/>
              <a:t>familles sont invitées à saisir un vœu 2nde GT sur le lycée de secteur afin de garantir une affectation en cas de non sélection.</a:t>
            </a:r>
            <a:endParaRPr lang="fr-FR" sz="1600" dirty="0"/>
          </a:p>
          <a:p>
            <a:pPr marL="0" indent="0">
              <a:buNone/>
            </a:pPr>
            <a:r>
              <a:rPr lang="fr-FR" sz="1600" b="1" dirty="0"/>
              <a:t> </a:t>
            </a:r>
            <a:endParaRPr lang="fr-FR" sz="1600" dirty="0"/>
          </a:p>
          <a:p>
            <a:pPr marL="0" indent="0">
              <a:buNone/>
            </a:pPr>
            <a:r>
              <a:rPr lang="fr-FR" dirty="0" smtClean="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7</a:t>
            </a:fld>
            <a:endParaRPr lang="fr-FR"/>
          </a:p>
        </p:txBody>
      </p:sp>
    </p:spTree>
    <p:extLst>
      <p:ext uri="{BB962C8B-B14F-4D97-AF65-F5344CB8AC3E}">
        <p14:creationId xmlns:p14="http://schemas.microsoft.com/office/powerpoint/2010/main" val="1600135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323528" y="332656"/>
            <a:ext cx="8363272" cy="5793507"/>
          </a:xfrm>
        </p:spPr>
        <p:txBody>
          <a:bodyPr>
            <a:normAutofit/>
          </a:bodyPr>
          <a:lstStyle/>
          <a:p>
            <a:pPr marL="0" indent="0">
              <a:lnSpc>
                <a:spcPct val="150000"/>
              </a:lnSpc>
              <a:buNone/>
            </a:pPr>
            <a:r>
              <a:rPr lang="fr-FR" b="1" dirty="0">
                <a:solidFill>
                  <a:srgbClr val="0070C0"/>
                </a:solidFill>
              </a:rPr>
              <a:t>2 </a:t>
            </a:r>
            <a:r>
              <a:rPr lang="fr-FR" b="1" dirty="0" err="1">
                <a:solidFill>
                  <a:srgbClr val="0070C0"/>
                </a:solidFill>
              </a:rPr>
              <a:t>nde</a:t>
            </a:r>
            <a:r>
              <a:rPr lang="fr-FR" b="1" dirty="0">
                <a:solidFill>
                  <a:srgbClr val="0070C0"/>
                </a:solidFill>
              </a:rPr>
              <a:t> « Arts du cirque » Lycée Le Garros - Auch (32) </a:t>
            </a:r>
            <a:r>
              <a:rPr lang="fr-FR" b="1" dirty="0" smtClean="0">
                <a:solidFill>
                  <a:srgbClr val="0070C0"/>
                </a:solidFill>
              </a:rPr>
              <a:t>:</a:t>
            </a:r>
          </a:p>
          <a:p>
            <a:pPr marL="0" indent="0" algn="ctr">
              <a:lnSpc>
                <a:spcPct val="150000"/>
              </a:lnSpc>
              <a:buNone/>
            </a:pPr>
            <a:r>
              <a:rPr lang="fr-FR" b="1" dirty="0" smtClean="0">
                <a:solidFill>
                  <a:srgbClr val="0070C0"/>
                </a:solidFill>
              </a:rPr>
              <a:t>6 heures /semaine</a:t>
            </a:r>
            <a:endParaRPr lang="fr-FR" b="1" dirty="0">
              <a:solidFill>
                <a:srgbClr val="0070C0"/>
              </a:solidFill>
            </a:endParaRPr>
          </a:p>
          <a:p>
            <a:pPr marL="0" indent="0">
              <a:lnSpc>
                <a:spcPct val="150000"/>
              </a:lnSpc>
              <a:buNone/>
            </a:pPr>
            <a:r>
              <a:rPr lang="fr-FR" b="1" dirty="0" smtClean="0">
                <a:solidFill>
                  <a:srgbClr val="0070C0"/>
                </a:solidFill>
              </a:rPr>
              <a:t> </a:t>
            </a:r>
            <a:r>
              <a:rPr lang="fr-FR" b="1" dirty="0" smtClean="0">
                <a:solidFill>
                  <a:srgbClr val="FF0000"/>
                </a:solidFill>
                <a:effectLst/>
                <a:latin typeface="Times New Roman"/>
                <a:ea typeface="Calibri"/>
                <a:cs typeface="Times New Roman"/>
              </a:rPr>
              <a:t>Recrutement national</a:t>
            </a:r>
            <a:r>
              <a:rPr lang="fr-FR" dirty="0" smtClean="0">
                <a:solidFill>
                  <a:srgbClr val="FF0000"/>
                </a:solidFill>
                <a:effectLst/>
                <a:latin typeface="Times New Roman"/>
                <a:ea typeface="Calibri"/>
                <a:cs typeface="Times New Roman"/>
              </a:rPr>
              <a:t> </a:t>
            </a:r>
            <a:endParaRPr lang="fr-FR" sz="2800" dirty="0">
              <a:ea typeface="Calibri"/>
              <a:cs typeface="Times New Roman"/>
            </a:endParaRPr>
          </a:p>
          <a:p>
            <a:pPr>
              <a:lnSpc>
                <a:spcPct val="150000"/>
              </a:lnSpc>
              <a:spcAft>
                <a:spcPts val="0"/>
              </a:spcAft>
            </a:pPr>
            <a:r>
              <a:rPr lang="fr-FR" dirty="0" smtClean="0">
                <a:effectLst/>
                <a:latin typeface="Times New Roman" panose="02020603050405020304" pitchFamily="18" charset="0"/>
                <a:ea typeface="Calibri"/>
                <a:cs typeface="Times New Roman" panose="02020603050405020304" pitchFamily="18" charset="0"/>
              </a:rPr>
              <a:t>Les élèves souhaitant suivre cet enseignement optionnel à recrutement national doivent télécharger le dossier sur le site du lycée http://le-garros.entmip.fr/. Pour la date limite de retour des dossiers, les familles doivent se référer aux informations indiquées sur le site de l’établissement. Les candidatures seront examinées par une commission de validation</a:t>
            </a:r>
            <a:endParaRPr lang="fr-FR" dirty="0">
              <a:latin typeface="Times New Roman" panose="02020603050405020304" pitchFamily="18" charset="0"/>
              <a:ea typeface="Calibri"/>
              <a:cs typeface="Times New Roman" panose="02020603050405020304" pitchFamily="18" charset="0"/>
            </a:endParaRPr>
          </a:p>
          <a:p>
            <a:endParaRPr lang="fr-FR" dirty="0"/>
          </a:p>
        </p:txBody>
      </p:sp>
      <p:sp>
        <p:nvSpPr>
          <p:cNvPr id="6" name="Espace réservé du pied de page 5"/>
          <p:cNvSpPr>
            <a:spLocks noGrp="1"/>
          </p:cNvSpPr>
          <p:nvPr>
            <p:ph type="ftr" sz="quarter" idx="11"/>
          </p:nvPr>
        </p:nvSpPr>
        <p:spPr/>
        <p:txBody>
          <a:bodyPr/>
          <a:lstStyle/>
          <a:p>
            <a:r>
              <a:rPr lang="fr-FR" smtClean="0"/>
              <a:t>cio centre 2025</a:t>
            </a:r>
            <a:endParaRPr lang="fr-FR"/>
          </a:p>
        </p:txBody>
      </p:sp>
      <p:sp>
        <p:nvSpPr>
          <p:cNvPr id="7" name="Espace réservé du numéro de diapositive 6"/>
          <p:cNvSpPr>
            <a:spLocks noGrp="1"/>
          </p:cNvSpPr>
          <p:nvPr>
            <p:ph type="sldNum" sz="quarter" idx="12"/>
          </p:nvPr>
        </p:nvSpPr>
        <p:spPr/>
        <p:txBody>
          <a:bodyPr/>
          <a:lstStyle/>
          <a:p>
            <a:fld id="{08335D1C-BE19-42D2-9F40-A9128FB000FC}" type="slidenum">
              <a:rPr lang="fr-FR" smtClean="0"/>
              <a:t>8</a:t>
            </a:fld>
            <a:endParaRPr lang="fr-FR"/>
          </a:p>
        </p:txBody>
      </p:sp>
    </p:spTree>
    <p:extLst>
      <p:ext uri="{BB962C8B-B14F-4D97-AF65-F5344CB8AC3E}">
        <p14:creationId xmlns:p14="http://schemas.microsoft.com/office/powerpoint/2010/main" val="4060711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648072"/>
          </a:xfrm>
        </p:spPr>
        <p:txBody>
          <a:bodyPr>
            <a:normAutofit/>
          </a:bodyPr>
          <a:lstStyle/>
          <a:p>
            <a:r>
              <a:rPr lang="fr-FR" dirty="0" smtClean="0"/>
              <a:t>Cas particuliers Section Euro</a:t>
            </a:r>
            <a:endParaRPr lang="fr-FR" dirty="0"/>
          </a:p>
        </p:txBody>
      </p:sp>
      <p:sp>
        <p:nvSpPr>
          <p:cNvPr id="3" name="Espace réservé du contenu 2"/>
          <p:cNvSpPr>
            <a:spLocks noGrp="1"/>
          </p:cNvSpPr>
          <p:nvPr>
            <p:ph idx="1"/>
          </p:nvPr>
        </p:nvSpPr>
        <p:spPr>
          <a:xfrm>
            <a:off x="323528" y="836712"/>
            <a:ext cx="8640960" cy="5688632"/>
          </a:xfrm>
        </p:spPr>
        <p:txBody>
          <a:bodyPr>
            <a:normAutofit/>
          </a:bodyPr>
          <a:lstStyle/>
          <a:p>
            <a:r>
              <a:rPr lang="fr-FR" b="1" dirty="0">
                <a:latin typeface="Times New Roman" panose="02020603050405020304" pitchFamily="18" charset="0"/>
                <a:cs typeface="Times New Roman" panose="02020603050405020304" pitchFamily="18" charset="0"/>
              </a:rPr>
              <a:t>Section Européenne sur le lycée Victor Hugo de Colomiers</a:t>
            </a:r>
            <a:r>
              <a:rPr lang="fr-FR" dirty="0">
                <a:latin typeface="Times New Roman" panose="02020603050405020304" pitchFamily="18" charset="0"/>
                <a:cs typeface="Times New Roman" panose="02020603050405020304" pitchFamily="18" charset="0"/>
              </a:rPr>
              <a:t> : DNL espagnol, Date butoir pour le dépôt du dossier : </a:t>
            </a:r>
            <a:r>
              <a:rPr lang="fr-FR" b="1" dirty="0">
                <a:latin typeface="Times New Roman" panose="02020603050405020304" pitchFamily="18" charset="0"/>
                <a:cs typeface="Times New Roman" panose="02020603050405020304" pitchFamily="18" charset="0"/>
              </a:rPr>
              <a:t>16 mai 2025.</a:t>
            </a:r>
            <a:r>
              <a:rPr lang="fr-FR" dirty="0">
                <a:latin typeface="Times New Roman" panose="02020603050405020304" pitchFamily="18" charset="0"/>
                <a:cs typeface="Times New Roman" panose="02020603050405020304" pitchFamily="18" charset="0"/>
              </a:rPr>
              <a:t>L’admission en section européenne est donnée prioritairement aux élèves du secteur scolaire du lycée – fonction du lieu de résidence (voir le site du Conseil Départemental 31). Il est également possible pour un élève hors secteur de candidater, dans la limite des capacités d’accueil, une fois les places attribuées aux élèves du secteur. Pour télécharger les dossiers</a:t>
            </a:r>
            <a:r>
              <a:rPr lang="fr-FR" b="1" dirty="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a:p>
            <a:pPr marL="0" indent="0">
              <a:buNone/>
            </a:pPr>
            <a:r>
              <a:rPr lang="fr-FR" u="sng" dirty="0">
                <a:latin typeface="Times New Roman" panose="02020603050405020304" pitchFamily="18" charset="0"/>
                <a:cs typeface="Times New Roman" panose="02020603050405020304" pitchFamily="18" charset="0"/>
                <a:hlinkClick r:id="rId2"/>
              </a:rPr>
              <a:t>https://victor-hugo-colomiers.mon-ent-occitanie.fr/comment-demander-une-admission-/</a:t>
            </a:r>
            <a:endParaRPr lang="fr-FR" dirty="0">
              <a:latin typeface="Times New Roman" panose="02020603050405020304" pitchFamily="18" charset="0"/>
              <a:cs typeface="Times New Roman" panose="02020603050405020304" pitchFamily="18" charset="0"/>
            </a:endParaRPr>
          </a:p>
          <a:p>
            <a:r>
              <a:rPr lang="fr-FR" b="1" u="sng" dirty="0">
                <a:latin typeface="Times New Roman" panose="02020603050405020304" pitchFamily="18" charset="0"/>
                <a:cs typeface="Times New Roman" panose="02020603050405020304" pitchFamily="18" charset="0"/>
              </a:rPr>
              <a:t>Section Européenne Espagnol sur le lycée Joseph Saverne L’Isle Jourdain :</a:t>
            </a:r>
            <a:endParaRPr lang="fr-FR" dirty="0">
              <a:latin typeface="Times New Roman" panose="02020603050405020304" pitchFamily="18" charset="0"/>
              <a:cs typeface="Times New Roman" panose="02020603050405020304" pitchFamily="18" charset="0"/>
            </a:endParaRPr>
          </a:p>
          <a:p>
            <a:pPr marL="0" indent="0">
              <a:buNone/>
            </a:pPr>
            <a:r>
              <a:rPr lang="fr-FR" dirty="0">
                <a:latin typeface="Times New Roman" panose="02020603050405020304" pitchFamily="18" charset="0"/>
                <a:cs typeface="Times New Roman" panose="02020603050405020304" pitchFamily="18" charset="0"/>
              </a:rPr>
              <a:t>Le dossier complet doit être retourné au lycée </a:t>
            </a:r>
            <a:r>
              <a:rPr lang="fr-FR" b="1" dirty="0">
                <a:latin typeface="Times New Roman" panose="02020603050405020304" pitchFamily="18" charset="0"/>
                <a:cs typeface="Times New Roman" panose="02020603050405020304" pitchFamily="18" charset="0"/>
              </a:rPr>
              <a:t>pour le mercredi 28 mai 2025 délai de rigueur</a:t>
            </a:r>
            <a:r>
              <a:rPr lang="fr-FR" dirty="0">
                <a:latin typeface="Times New Roman" panose="02020603050405020304" pitchFamily="18" charset="0"/>
                <a:cs typeface="Times New Roman" panose="02020603050405020304" pitchFamily="18" charset="0"/>
              </a:rPr>
              <a:t>. Les élèves qui souhaitent candidater doivent rédiger une lettre de motivation manuscrite en espagnol qui accompagnera la fiche de candidature.  Cette fiche comporte une partie à renseigner par les familles et une autre partie par l'établissement d'origine.</a:t>
            </a:r>
            <a:br>
              <a:rPr lang="fr-FR" dirty="0">
                <a:latin typeface="Times New Roman" panose="02020603050405020304" pitchFamily="18" charset="0"/>
                <a:cs typeface="Times New Roman" panose="02020603050405020304" pitchFamily="18" charset="0"/>
              </a:rPr>
            </a:br>
            <a:r>
              <a:rPr lang="fr-FR" dirty="0">
                <a:latin typeface="Times New Roman" panose="02020603050405020304" pitchFamily="18" charset="0"/>
                <a:cs typeface="Times New Roman" panose="02020603050405020304" pitchFamily="18" charset="0"/>
              </a:rPr>
              <a:t/>
            </a:r>
            <a:br>
              <a:rPr lang="fr-FR" dirty="0">
                <a:latin typeface="Times New Roman" panose="02020603050405020304" pitchFamily="18" charset="0"/>
                <a:cs typeface="Times New Roman" panose="02020603050405020304" pitchFamily="18" charset="0"/>
              </a:rPr>
            </a:br>
            <a:r>
              <a:rPr lang="fr-FR" dirty="0">
                <a:latin typeface="Times New Roman" panose="02020603050405020304" pitchFamily="18" charset="0"/>
                <a:cs typeface="Times New Roman" panose="02020603050405020304" pitchFamily="18" charset="0"/>
              </a:rPr>
              <a:t>La commission de sélection se tiendra  début juin, les établissements d'origine seront informés de la liste des élèves retenus  avant les inscriptions au lycée.</a:t>
            </a:r>
          </a:p>
          <a:p>
            <a:pPr marL="0" indent="0">
              <a:buNone/>
            </a:pPr>
            <a:r>
              <a:rPr lang="fr-FR" dirty="0">
                <a:latin typeface="Times New Roman" panose="02020603050405020304" pitchFamily="18" charset="0"/>
                <a:cs typeface="Times New Roman" panose="02020603050405020304" pitchFamily="18" charset="0"/>
              </a:rPr>
              <a:t> </a:t>
            </a:r>
            <a:r>
              <a:rPr lang="fr-FR" u="sng" dirty="0">
                <a:latin typeface="Times New Roman" panose="02020603050405020304" pitchFamily="18" charset="0"/>
                <a:cs typeface="Times New Roman" panose="02020603050405020304" pitchFamily="18" charset="0"/>
                <a:hlinkClick r:id="rId3"/>
              </a:rPr>
              <a:t>https://joseph-saverne.mon-ent-occitanie.fr/actualites/section-europeenne-espagnol-inscriptions-2025-58240.htm</a:t>
            </a:r>
            <a:endParaRPr lang="fr-FR" sz="1900" dirty="0">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p>
            <a:r>
              <a:rPr lang="fr-FR" smtClean="0"/>
              <a:t>cio centre 2025</a:t>
            </a:r>
            <a:endParaRPr lang="fr-FR"/>
          </a:p>
        </p:txBody>
      </p:sp>
      <p:sp>
        <p:nvSpPr>
          <p:cNvPr id="5" name="Espace réservé du numéro de diapositive 4"/>
          <p:cNvSpPr>
            <a:spLocks noGrp="1"/>
          </p:cNvSpPr>
          <p:nvPr>
            <p:ph type="sldNum" sz="quarter" idx="12"/>
          </p:nvPr>
        </p:nvSpPr>
        <p:spPr/>
        <p:txBody>
          <a:bodyPr/>
          <a:lstStyle/>
          <a:p>
            <a:fld id="{08335D1C-BE19-42D2-9F40-A9128FB000FC}" type="slidenum">
              <a:rPr lang="fr-FR" smtClean="0"/>
              <a:t>9</a:t>
            </a:fld>
            <a:endParaRPr lang="fr-FR"/>
          </a:p>
        </p:txBody>
      </p:sp>
    </p:spTree>
    <p:extLst>
      <p:ext uri="{BB962C8B-B14F-4D97-AF65-F5344CB8AC3E}">
        <p14:creationId xmlns:p14="http://schemas.microsoft.com/office/powerpoint/2010/main" val="3796147820"/>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1293</TotalTime>
  <Words>3817</Words>
  <Application>Microsoft Office PowerPoint</Application>
  <PresentationFormat>Affichage à l'écran (4:3)</PresentationFormat>
  <Paragraphs>283</Paragraphs>
  <Slides>26</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26</vt:i4>
      </vt:variant>
    </vt:vector>
  </HeadingPairs>
  <TitlesOfParts>
    <vt:vector size="33" baseType="lpstr">
      <vt:lpstr>Arial</vt:lpstr>
      <vt:lpstr>Calibri</vt:lpstr>
      <vt:lpstr>Times New Roman</vt:lpstr>
      <vt:lpstr>Trebuchet MS</vt:lpstr>
      <vt:lpstr>Wingdings</vt:lpstr>
      <vt:lpstr>Wingdings 3</vt:lpstr>
      <vt:lpstr>Facette</vt:lpstr>
      <vt:lpstr>Réunion après 3ème </vt:lpstr>
      <vt:lpstr> ORIENTATION –AFFECTATION en fin de 3ème</vt:lpstr>
      <vt:lpstr>Présentation PowerPoint</vt:lpstr>
      <vt:lpstr>Présentation PowerPoint</vt:lpstr>
      <vt:lpstr>Pré-Tour de sécurisation   pour la voie professionnelle</vt:lpstr>
      <vt:lpstr>Pour une 2de GT</vt:lpstr>
      <vt:lpstr>Présentation PowerPoint</vt:lpstr>
      <vt:lpstr>Présentation PowerPoint</vt:lpstr>
      <vt:lpstr>Cas particuliers Section Euro</vt:lpstr>
      <vt:lpstr>Seconde binationale ABIBAC/BACHIBAC/ESABAC</vt:lpstr>
      <vt:lpstr>Demande de vœux priorisés</vt:lpstr>
      <vt:lpstr>Présentation PowerPoint</vt:lpstr>
      <vt:lpstr>Dispositifs sport -études</vt:lpstr>
      <vt:lpstr>DISPOSITIFS Sport-études</vt:lpstr>
      <vt:lpstr>Les sections sportives SSS</vt:lpstr>
      <vt:lpstr>Affectation en Seconde professionnelle/1ère année CAP </vt:lpstr>
      <vt:lpstr>.SPÉCIFICITÉS : Procédures d’affectation en 2DE professionnelle et 1ère année CAP </vt:lpstr>
      <vt:lpstr>Présentation PowerPoint</vt:lpstr>
      <vt:lpstr>2de professionnelle Métiers de la sécurité</vt:lpstr>
      <vt:lpstr>            Apprentissage </vt:lpstr>
      <vt:lpstr>Apprentissage </vt:lpstr>
      <vt:lpstr>Présentation PowerPoint</vt:lpstr>
      <vt:lpstr>Elèves à besoins particuliers</vt:lpstr>
      <vt:lpstr>Classe prépa-seconde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post-3ème 2022</dc:title>
  <dc:creator>nselmane</dc:creator>
  <cp:lastModifiedBy>Utilisateur Windows</cp:lastModifiedBy>
  <cp:revision>73</cp:revision>
  <dcterms:created xsi:type="dcterms:W3CDTF">2022-04-23T14:22:31Z</dcterms:created>
  <dcterms:modified xsi:type="dcterms:W3CDTF">2025-04-27T11:02:52Z</dcterms:modified>
</cp:coreProperties>
</file>