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4" r:id="rId1"/>
  </p:sldMasterIdLst>
  <p:notesMasterIdLst>
    <p:notesMasterId r:id="rId27"/>
  </p:notesMasterIdLst>
  <p:sldIdLst>
    <p:sldId id="278" r:id="rId2"/>
    <p:sldId id="258" r:id="rId3"/>
    <p:sldId id="259" r:id="rId4"/>
    <p:sldId id="285" r:id="rId5"/>
    <p:sldId id="260" r:id="rId6"/>
    <p:sldId id="279" r:id="rId7"/>
    <p:sldId id="263" r:id="rId8"/>
    <p:sldId id="281" r:id="rId9"/>
    <p:sldId id="280" r:id="rId10"/>
    <p:sldId id="265" r:id="rId11"/>
    <p:sldId id="288" r:id="rId12"/>
    <p:sldId id="289" r:id="rId13"/>
    <p:sldId id="282" r:id="rId14"/>
    <p:sldId id="267" r:id="rId15"/>
    <p:sldId id="268" r:id="rId16"/>
    <p:sldId id="269" r:id="rId17"/>
    <p:sldId id="283" r:id="rId18"/>
    <p:sldId id="270" r:id="rId19"/>
    <p:sldId id="290" r:id="rId20"/>
    <p:sldId id="292" r:id="rId21"/>
    <p:sldId id="272" r:id="rId22"/>
    <p:sldId id="293" r:id="rId23"/>
    <p:sldId id="291"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5BD4FF"/>
    <a:srgbClr val="00B0F0"/>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61" autoAdjust="0"/>
  </p:normalViewPr>
  <p:slideViewPr>
    <p:cSldViewPr>
      <p:cViewPr varScale="1">
        <p:scale>
          <a:sx n="63" d="100"/>
          <a:sy n="63" d="100"/>
        </p:scale>
        <p:origin x="159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A50C2A-BBCC-44CE-94EE-9CA514ED0B63}" type="datetimeFigureOut">
              <a:rPr lang="fr-FR" smtClean="0"/>
              <a:t>24/04/2026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F081E-647F-46A5-A0DB-2181D0FEA769}" type="slidenum">
              <a:rPr lang="fr-FR" smtClean="0"/>
              <a:t>‹N°›</a:t>
            </a:fld>
            <a:endParaRPr lang="fr-FR"/>
          </a:p>
        </p:txBody>
      </p:sp>
    </p:spTree>
    <p:extLst>
      <p:ext uri="{BB962C8B-B14F-4D97-AF65-F5344CB8AC3E}">
        <p14:creationId xmlns:p14="http://schemas.microsoft.com/office/powerpoint/2010/main" val="649878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75D8B3FF-5DF2-4BD7-B151-595FA908B223}"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23453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176CD400-5FE0-4E00-B6BD-02F95C1C276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4171551271"/>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176CD400-5FE0-4E00-B6BD-02F95C1C276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23037257"/>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176CD400-5FE0-4E00-B6BD-02F95C1C276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49378092"/>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176CD400-5FE0-4E00-B6BD-02F95C1C276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5175973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176CD400-5FE0-4E00-B6BD-02F95C1C276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4123730089"/>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D2164851-FE1A-4482-A148-517786EFAB22}"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302312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D229D74-854D-43B4-AB37-A9753289A24D}"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01131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7269988-376B-4F9F-9ACD-A7B20B3AD100}"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976173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EF2186C4-3A89-40AB-8561-39D4E971A5CC}" type="datetime1">
              <a:rPr lang="fr-FR" smtClean="0"/>
              <a:t>24/04/2026</a:t>
            </a:fld>
            <a:endParaRPr lang="fr-FR"/>
          </a:p>
        </p:txBody>
      </p:sp>
      <p:sp>
        <p:nvSpPr>
          <p:cNvPr id="5" name="Footer Placeholder 4"/>
          <p:cNvSpPr>
            <a:spLocks noGrp="1"/>
          </p:cNvSpPr>
          <p:nvPr>
            <p:ph type="ftr" sz="quarter" idx="11"/>
          </p:nvPr>
        </p:nvSpPr>
        <p:spPr/>
        <p:txBody>
          <a:bodyPr/>
          <a:lstStyle/>
          <a:p>
            <a:r>
              <a:rPr lang="fr-FR" smtClean="0"/>
              <a:t>CIO Centre  2026</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790232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176CD400-5FE0-4E00-B6BD-02F95C1C2760}" type="datetime1">
              <a:rPr lang="fr-FR" smtClean="0"/>
              <a:t>24/04/2026</a:t>
            </a:fld>
            <a:endParaRPr lang="fr-FR"/>
          </a:p>
        </p:txBody>
      </p:sp>
      <p:sp>
        <p:nvSpPr>
          <p:cNvPr id="6" name="Footer Placeholder 5"/>
          <p:cNvSpPr>
            <a:spLocks noGrp="1"/>
          </p:cNvSpPr>
          <p:nvPr>
            <p:ph type="ftr" sz="quarter" idx="11"/>
          </p:nvPr>
        </p:nvSpPr>
        <p:spPr/>
        <p:txBody>
          <a:bodyPr/>
          <a:lstStyle/>
          <a:p>
            <a:r>
              <a:rPr lang="fr-FR" smtClean="0"/>
              <a:t>CIO Centre  2026</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813659028"/>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64A606C-9D3D-4774-BF3C-C1809CCD51E8}" type="datetime1">
              <a:rPr lang="fr-FR" smtClean="0"/>
              <a:t>24/04/2026</a:t>
            </a:fld>
            <a:endParaRPr lang="fr-FR"/>
          </a:p>
        </p:txBody>
      </p:sp>
      <p:sp>
        <p:nvSpPr>
          <p:cNvPr id="8" name="Footer Placeholder 7"/>
          <p:cNvSpPr>
            <a:spLocks noGrp="1"/>
          </p:cNvSpPr>
          <p:nvPr>
            <p:ph type="ftr" sz="quarter" idx="11"/>
          </p:nvPr>
        </p:nvSpPr>
        <p:spPr/>
        <p:txBody>
          <a:bodyPr/>
          <a:lstStyle/>
          <a:p>
            <a:r>
              <a:rPr lang="fr-FR" smtClean="0"/>
              <a:t>CIO Centre  2026</a:t>
            </a:r>
            <a:endParaRPr lang="fr-FR"/>
          </a:p>
        </p:txBody>
      </p:sp>
      <p:sp>
        <p:nvSpPr>
          <p:cNvPr id="9" name="Slide Number Placeholder 8"/>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028769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33CA5F1A-1538-4B08-8B92-CA1CC0FB1256}" type="datetime1">
              <a:rPr lang="fr-FR" smtClean="0"/>
              <a:t>24/04/2026</a:t>
            </a:fld>
            <a:endParaRPr lang="fr-FR"/>
          </a:p>
        </p:txBody>
      </p:sp>
      <p:sp>
        <p:nvSpPr>
          <p:cNvPr id="4" name="Footer Placeholder 3"/>
          <p:cNvSpPr>
            <a:spLocks noGrp="1"/>
          </p:cNvSpPr>
          <p:nvPr>
            <p:ph type="ftr" sz="quarter" idx="11"/>
          </p:nvPr>
        </p:nvSpPr>
        <p:spPr/>
        <p:txBody>
          <a:bodyPr/>
          <a:lstStyle/>
          <a:p>
            <a:r>
              <a:rPr lang="fr-FR" smtClean="0"/>
              <a:t>CIO Centre  2026</a:t>
            </a:r>
            <a:endParaRPr lang="fr-FR"/>
          </a:p>
        </p:txBody>
      </p:sp>
      <p:sp>
        <p:nvSpPr>
          <p:cNvPr id="5" name="Slide Number Placeholder 4"/>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119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BDA9E7-A877-446D-8A80-F906170CC848}" type="datetime1">
              <a:rPr lang="fr-FR" smtClean="0"/>
              <a:t>24/04/2026</a:t>
            </a:fld>
            <a:endParaRPr lang="fr-FR"/>
          </a:p>
        </p:txBody>
      </p:sp>
      <p:sp>
        <p:nvSpPr>
          <p:cNvPr id="3" name="Footer Placeholder 2"/>
          <p:cNvSpPr>
            <a:spLocks noGrp="1"/>
          </p:cNvSpPr>
          <p:nvPr>
            <p:ph type="ftr" sz="quarter" idx="11"/>
          </p:nvPr>
        </p:nvSpPr>
        <p:spPr/>
        <p:txBody>
          <a:bodyPr/>
          <a:lstStyle/>
          <a:p>
            <a:r>
              <a:rPr lang="fr-FR" smtClean="0"/>
              <a:t>CIO Centre  2026</a:t>
            </a:r>
            <a:endParaRPr lang="fr-FR"/>
          </a:p>
        </p:txBody>
      </p:sp>
      <p:sp>
        <p:nvSpPr>
          <p:cNvPr id="4" name="Slide Number Placeholder 3"/>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147630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AF55B4B9-9135-4D02-A10C-74A46E6BFB8F}" type="datetime1">
              <a:rPr lang="fr-FR" smtClean="0"/>
              <a:t>24/04/2026</a:t>
            </a:fld>
            <a:endParaRPr lang="fr-FR"/>
          </a:p>
        </p:txBody>
      </p:sp>
      <p:sp>
        <p:nvSpPr>
          <p:cNvPr id="6" name="Footer Placeholder 5"/>
          <p:cNvSpPr>
            <a:spLocks noGrp="1"/>
          </p:cNvSpPr>
          <p:nvPr>
            <p:ph type="ftr" sz="quarter" idx="11"/>
          </p:nvPr>
        </p:nvSpPr>
        <p:spPr/>
        <p:txBody>
          <a:bodyPr/>
          <a:lstStyle/>
          <a:p>
            <a:r>
              <a:rPr lang="fr-FR" smtClean="0"/>
              <a:t>CIO Centre  2026</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329467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176CD400-5FE0-4E00-B6BD-02F95C1C2760}" type="datetime1">
              <a:rPr lang="fr-FR" smtClean="0"/>
              <a:t>24/04/2026</a:t>
            </a:fld>
            <a:endParaRPr lang="fr-FR"/>
          </a:p>
        </p:txBody>
      </p:sp>
      <p:sp>
        <p:nvSpPr>
          <p:cNvPr id="6" name="Footer Placeholder 5"/>
          <p:cNvSpPr>
            <a:spLocks noGrp="1"/>
          </p:cNvSpPr>
          <p:nvPr>
            <p:ph type="ftr" sz="quarter" idx="11"/>
          </p:nvPr>
        </p:nvSpPr>
        <p:spPr/>
        <p:txBody>
          <a:bodyPr/>
          <a:lstStyle/>
          <a:p>
            <a:r>
              <a:rPr lang="fr-FR" smtClean="0"/>
              <a:t>CIO Centre  2026</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503595033"/>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6CD400-5FE0-4E00-B6BD-02F95C1C2760}" type="datetime1">
              <a:rPr lang="fr-FR" smtClean="0"/>
              <a:t>24/04/2026</a:t>
            </a:fld>
            <a:endParaRPr lang="fr-F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smtClean="0"/>
              <a:t>CIO Centre  2026</a:t>
            </a:r>
            <a:endParaRPr lang="fr-F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08335D1C-BE19-42D2-9F40-A9128FB000FC}" type="slidenum">
              <a:rPr lang="fr-FR" smtClean="0"/>
              <a:t>‹N°›</a:t>
            </a:fld>
            <a:endParaRPr lang="fr-FR"/>
          </a:p>
        </p:txBody>
      </p:sp>
    </p:spTree>
    <p:extLst>
      <p:ext uri="{BB962C8B-B14F-4D97-AF65-F5344CB8AC3E}">
        <p14:creationId xmlns:p14="http://schemas.microsoft.com/office/powerpoint/2010/main" val="2719880594"/>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 id="2147484128" r:id="rId14"/>
    <p:sldLayoutId id="2147484129" r:id="rId15"/>
    <p:sldLayoutId id="2147484130" r:id="rId16"/>
  </p:sldLayoutIdLst>
  <p:hf hd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erea-muret.mon-ent-occitanie.fr/"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mailto:samis2@ac-toulouse.fr"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victor-hugo-colomiers.mon-ent-occitanie.fr/comment-demander-une-admiss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685332" y="1700808"/>
            <a:ext cx="7773338" cy="1296144"/>
          </a:xfrm>
        </p:spPr>
        <p:txBody>
          <a:bodyPr/>
          <a:lstStyle/>
          <a:p>
            <a:pPr algn="ctr"/>
            <a:r>
              <a:rPr lang="fr-FR" b="1" dirty="0" smtClean="0"/>
              <a:t>Réunion après 3</a:t>
            </a:r>
            <a:r>
              <a:rPr lang="fr-FR" b="1" baseline="30000" dirty="0" smtClean="0"/>
              <a:t>ème</a:t>
            </a:r>
            <a:r>
              <a:rPr lang="fr-FR" b="1" dirty="0" smtClean="0"/>
              <a:t> </a:t>
            </a:r>
            <a:endParaRPr lang="fr-FR" b="1"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a:t>
            </a:fld>
            <a:endParaRPr lang="fr-FR"/>
          </a:p>
        </p:txBody>
      </p:sp>
    </p:spTree>
    <p:extLst>
      <p:ext uri="{BB962C8B-B14F-4D97-AF65-F5344CB8AC3E}">
        <p14:creationId xmlns:p14="http://schemas.microsoft.com/office/powerpoint/2010/main" val="22916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16633"/>
            <a:ext cx="8507288" cy="5766644"/>
          </a:xfrm>
        </p:spPr>
        <p:txBody>
          <a:bodyPr>
            <a:normAutofit/>
          </a:bodyPr>
          <a:lstStyle/>
          <a:p>
            <a:pPr marL="0" lvl="0" indent="0" algn="ctr">
              <a:lnSpc>
                <a:spcPct val="115000"/>
              </a:lnSpc>
              <a:buNone/>
            </a:pPr>
            <a:r>
              <a:rPr lang="fr-FR" sz="2000" b="1" dirty="0" smtClean="0">
                <a:solidFill>
                  <a:schemeClr val="accent1">
                    <a:lumMod val="75000"/>
                  </a:schemeClr>
                </a:solidFill>
                <a:effectLst>
                  <a:outerShdw blurRad="38100" dist="38100" dir="2700000" algn="tl">
                    <a:srgbClr val="000000">
                      <a:alpha val="43137"/>
                    </a:srgbClr>
                  </a:outerShdw>
                </a:effectLst>
                <a:latin typeface="Times New Roman"/>
                <a:ea typeface="Calibri"/>
                <a:cs typeface="Times New Roman"/>
              </a:rPr>
              <a:t>Dispositifs sport-études:</a:t>
            </a:r>
            <a:endParaRPr lang="fr-FR" sz="2000" b="1" dirty="0">
              <a:solidFill>
                <a:schemeClr val="accent1">
                  <a:lumMod val="75000"/>
                </a:schemeClr>
              </a:solidFill>
              <a:effectLst>
                <a:outerShdw blurRad="38100" dist="38100" dir="2700000" algn="tl">
                  <a:srgbClr val="000000">
                    <a:alpha val="43137"/>
                  </a:srgbClr>
                </a:outerShdw>
              </a:effectLst>
              <a:latin typeface="Times New Roman"/>
              <a:ea typeface="Calibri"/>
              <a:cs typeface="Times New Roman"/>
            </a:endParaRPr>
          </a:p>
          <a:p>
            <a:pPr marL="0" indent="0">
              <a:buNone/>
            </a:pPr>
            <a:r>
              <a:rPr lang="fr-FR" sz="1700" dirty="0">
                <a:latin typeface="Times New Roman" panose="02020603050405020304" pitchFamily="18" charset="0"/>
                <a:cs typeface="Times New Roman" panose="02020603050405020304" pitchFamily="18" charset="0"/>
              </a:rPr>
              <a:t>Les dispositifs sport-études sont créés au profil des élèves manifestant des aptitudes sportives particulières, dans la perspective d’une pratique sportive d’excellence et d’accession au haut niveau.</a:t>
            </a:r>
          </a:p>
          <a:p>
            <a:pPr marL="0" indent="0">
              <a:buNone/>
            </a:pPr>
            <a:r>
              <a:rPr lang="fr-FR" sz="1700" dirty="0">
                <a:latin typeface="Times New Roman" panose="02020603050405020304" pitchFamily="18" charset="0"/>
                <a:cs typeface="Times New Roman" panose="02020603050405020304" pitchFamily="18" charset="0"/>
              </a:rPr>
              <a:t>Les dispositifs sport-études remplacent les sections d’excellence sportive en renforçant les aménagements en faveur d’une pratique sportive plus soutenue.</a:t>
            </a:r>
          </a:p>
          <a:p>
            <a:pPr marL="0" indent="0">
              <a:buNone/>
            </a:pPr>
            <a:r>
              <a:rPr lang="fr-FR" sz="1700" dirty="0">
                <a:latin typeface="Times New Roman" panose="02020603050405020304" pitchFamily="18" charset="0"/>
                <a:cs typeface="Times New Roman" panose="02020603050405020304" pitchFamily="18" charset="0"/>
              </a:rPr>
              <a:t>En amont de leur demande, les familles sont invitées à prendre contact avec l’établissement scolaire concerné par ce dispositif et la maison régionale de la performance (MRP) afin que leur soient expliquées les conditions de l’aménagement du parcours sport-études et les procédures d’affectation.</a:t>
            </a:r>
          </a:p>
          <a:p>
            <a:pPr marL="0" lvl="0" indent="0">
              <a:buNone/>
            </a:pPr>
            <a:r>
              <a:rPr lang="fr-FR" sz="1700" dirty="0">
                <a:latin typeface="Times New Roman" panose="02020603050405020304" pitchFamily="18" charset="0"/>
                <a:cs typeface="Times New Roman" panose="02020603050405020304" pitchFamily="18" charset="0"/>
              </a:rPr>
              <a:t>La classe sport –études accueille plusieurs élèves à haut potentiel sportif ou élèves sportifs de haut niveau</a:t>
            </a:r>
            <a:r>
              <a:rPr lang="fr-FR" sz="1700" dirty="0" smtClean="0">
                <a:latin typeface="Times New Roman" panose="02020603050405020304" pitchFamily="18" charset="0"/>
                <a:cs typeface="Times New Roman" panose="02020603050405020304" pitchFamily="18" charset="0"/>
              </a:rPr>
              <a:t>.</a:t>
            </a:r>
            <a:r>
              <a:rPr lang="fr-FR" sz="1700" dirty="0">
                <a:latin typeface="Times New Roman" panose="02020603050405020304" pitchFamily="18" charset="0"/>
                <a:cs typeface="Times New Roman" panose="02020603050405020304" pitchFamily="18" charset="0"/>
              </a:rPr>
              <a:t> </a:t>
            </a:r>
          </a:p>
          <a:p>
            <a:pPr marL="0" indent="0">
              <a:buNone/>
            </a:pPr>
            <a:r>
              <a:rPr lang="fr-FR" sz="1700" b="1" dirty="0">
                <a:solidFill>
                  <a:srgbClr val="FF0000"/>
                </a:solidFill>
                <a:latin typeface="Times New Roman" panose="02020603050405020304" pitchFamily="18" charset="0"/>
                <a:cs typeface="Times New Roman" panose="02020603050405020304" pitchFamily="18" charset="0"/>
              </a:rPr>
              <a:t>Attention</a:t>
            </a:r>
            <a:r>
              <a:rPr lang="fr-FR" sz="1700" b="1" dirty="0">
                <a:latin typeface="Times New Roman" panose="02020603050405020304" pitchFamily="18" charset="0"/>
                <a:cs typeface="Times New Roman" panose="02020603050405020304" pitchFamily="18" charset="0"/>
              </a:rPr>
              <a:t> </a:t>
            </a:r>
            <a:r>
              <a:rPr lang="fr-FR" sz="1700" b="1" dirty="0" smtClean="0">
                <a:latin typeface="Times New Roman" panose="02020603050405020304" pitchFamily="18" charset="0"/>
                <a:cs typeface="Times New Roman" panose="02020603050405020304" pitchFamily="18" charset="0"/>
              </a:rPr>
              <a:t>:</a:t>
            </a:r>
            <a:r>
              <a:rPr lang="fr-FR" sz="1700" b="1" dirty="0">
                <a:latin typeface="Times New Roman" panose="02020603050405020304" pitchFamily="18" charset="0"/>
                <a:cs typeface="Times New Roman" panose="02020603050405020304" pitchFamily="18" charset="0"/>
              </a:rPr>
              <a:t> </a:t>
            </a:r>
            <a:endParaRPr lang="fr-FR" sz="1700" dirty="0">
              <a:latin typeface="Times New Roman" panose="02020603050405020304" pitchFamily="18" charset="0"/>
              <a:cs typeface="Times New Roman" panose="02020603050405020304" pitchFamily="18" charset="0"/>
            </a:endParaRPr>
          </a:p>
          <a:p>
            <a:pPr lvl="0"/>
            <a:r>
              <a:rPr lang="fr-FR" sz="1700" dirty="0">
                <a:latin typeface="Times New Roman" panose="02020603050405020304" pitchFamily="18" charset="0"/>
                <a:cs typeface="Times New Roman" panose="02020603050405020304" pitchFamily="18" charset="0"/>
              </a:rPr>
              <a:t>Le recrutement des élèves en classe sport-études est dérogatoire à la carte scolaire</a:t>
            </a:r>
            <a:r>
              <a:rPr lang="fr-FR" sz="1700" dirty="0" smtClean="0">
                <a:latin typeface="Times New Roman" panose="02020603050405020304" pitchFamily="18" charset="0"/>
                <a:cs typeface="Times New Roman" panose="02020603050405020304" pitchFamily="18" charset="0"/>
              </a:rPr>
              <a:t>.</a:t>
            </a:r>
            <a:endParaRPr lang="fr-FR" sz="17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10</a:t>
            </a:fld>
            <a:endParaRPr lang="fr-FR"/>
          </a:p>
        </p:txBody>
      </p:sp>
    </p:spTree>
    <p:extLst>
      <p:ext uri="{BB962C8B-B14F-4D97-AF65-F5344CB8AC3E}">
        <p14:creationId xmlns:p14="http://schemas.microsoft.com/office/powerpoint/2010/main" val="28923565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579120"/>
            <a:ext cx="6347713" cy="401608"/>
          </a:xfrm>
        </p:spPr>
        <p:txBody>
          <a:bodyPr>
            <a:normAutofit/>
          </a:bodyPr>
          <a:lstStyle/>
          <a:p>
            <a:pPr algn="ctr"/>
            <a:r>
              <a:rPr lang="fr-F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 -études</a:t>
            </a:r>
            <a:endParaRPr lang="fr-FR"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124744"/>
            <a:ext cx="8568952" cy="5281744"/>
          </a:xfrm>
        </p:spPr>
        <p:txBody>
          <a:bodyPr>
            <a:noAutofit/>
          </a:bodyPr>
          <a:lstStyle/>
          <a:p>
            <a:r>
              <a:rPr lang="fr-FR" dirty="0">
                <a:latin typeface="Times New Roman" panose="02020603050405020304" pitchFamily="18" charset="0"/>
                <a:cs typeface="Times New Roman" panose="02020603050405020304" pitchFamily="18" charset="0"/>
              </a:rPr>
              <a:t>Liste des classes sport-études lycée dans le département de la Haute-Garonne</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SKI </a:t>
            </a:r>
            <a:r>
              <a:rPr lang="fr-FR" dirty="0">
                <a:latin typeface="Times New Roman" panose="02020603050405020304" pitchFamily="18" charset="0"/>
                <a:cs typeface="Times New Roman" panose="02020603050405020304" pitchFamily="18" charset="0"/>
              </a:rPr>
              <a:t>ALPIN : LPO Edmond Rostand-</a:t>
            </a:r>
            <a:r>
              <a:rPr lang="fr-FR" dirty="0" err="1">
                <a:latin typeface="Times New Roman" panose="02020603050405020304" pitchFamily="18" charset="0"/>
                <a:cs typeface="Times New Roman" panose="02020603050405020304" pitchFamily="18" charset="0"/>
              </a:rPr>
              <a:t>Bagnères</a:t>
            </a:r>
            <a:r>
              <a:rPr lang="fr-FR" dirty="0">
                <a:latin typeface="Times New Roman" panose="02020603050405020304" pitchFamily="18" charset="0"/>
                <a:cs typeface="Times New Roman" panose="02020603050405020304" pitchFamily="18" charset="0"/>
              </a:rPr>
              <a:t> de Luchon</a:t>
            </a:r>
          </a:p>
          <a:p>
            <a:pPr marL="0" lvl="0" indent="0">
              <a:buNone/>
            </a:pPr>
            <a:r>
              <a:rPr lang="fr-FR" dirty="0">
                <a:latin typeface="Times New Roman" panose="02020603050405020304" pitchFamily="18" charset="0"/>
                <a:cs typeface="Times New Roman" panose="02020603050405020304" pitchFamily="18" charset="0"/>
              </a:rPr>
              <a:t>GYMNASTIQUE Lycée Privé le </a:t>
            </a:r>
            <a:r>
              <a:rPr lang="fr-FR" dirty="0" err="1">
                <a:latin typeface="Times New Roman" panose="02020603050405020304" pitchFamily="18" charset="0"/>
                <a:cs typeface="Times New Roman" panose="02020603050405020304" pitchFamily="18" charset="0"/>
              </a:rPr>
              <a:t>Ferradou</a:t>
            </a:r>
            <a:r>
              <a:rPr lang="fr-FR" dirty="0">
                <a:latin typeface="Times New Roman" panose="02020603050405020304" pitchFamily="18" charset="0"/>
                <a:cs typeface="Times New Roman" panose="02020603050405020304" pitchFamily="18" charset="0"/>
              </a:rPr>
              <a:t> Blagnac</a:t>
            </a:r>
          </a:p>
          <a:p>
            <a:pPr marL="0" lvl="0" indent="0">
              <a:buNone/>
            </a:pPr>
            <a:r>
              <a:rPr lang="fr-FR" dirty="0">
                <a:latin typeface="Times New Roman" panose="02020603050405020304" pitchFamily="18" charset="0"/>
                <a:cs typeface="Times New Roman" panose="02020603050405020304" pitchFamily="18" charset="0"/>
              </a:rPr>
              <a:t>BASKET-BALL masculin LPO Gallieni-Toulouse</a:t>
            </a:r>
          </a:p>
          <a:p>
            <a:pPr marL="0" lvl="0" indent="0">
              <a:buNone/>
            </a:pPr>
            <a:r>
              <a:rPr lang="fr-FR" dirty="0">
                <a:latin typeface="Times New Roman" panose="02020603050405020304" pitchFamily="18" charset="0"/>
                <a:cs typeface="Times New Roman" panose="02020603050405020304" pitchFamily="18" charset="0"/>
              </a:rPr>
              <a:t>BASKET-BALL féminine –LGT Joséphine Baker/LP Gisèle Halimi</a:t>
            </a:r>
          </a:p>
          <a:p>
            <a:pPr marL="0" lvl="0" indent="0">
              <a:buNone/>
            </a:pPr>
            <a:r>
              <a:rPr lang="fr-FR" dirty="0">
                <a:latin typeface="Times New Roman" panose="02020603050405020304" pitchFamily="18" charset="0"/>
                <a:cs typeface="Times New Roman" panose="02020603050405020304" pitchFamily="18" charset="0"/>
              </a:rPr>
              <a:t>FOOTBALL masculin LPO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Toulouse</a:t>
            </a:r>
          </a:p>
          <a:p>
            <a:pPr marL="0" lvl="0" indent="0">
              <a:buNone/>
            </a:pPr>
            <a:r>
              <a:rPr lang="fr-FR" dirty="0">
                <a:latin typeface="Times New Roman" panose="02020603050405020304" pitchFamily="18" charset="0"/>
                <a:cs typeface="Times New Roman" panose="02020603050405020304" pitchFamily="18" charset="0"/>
              </a:rPr>
              <a:t>RUGBY –LGT Bellevue Toulouse</a:t>
            </a:r>
          </a:p>
          <a:p>
            <a:pPr marL="0" lvl="0" indent="0">
              <a:buNone/>
            </a:pPr>
            <a:r>
              <a:rPr lang="fr-FR" dirty="0">
                <a:latin typeface="Times New Roman" panose="02020603050405020304" pitchFamily="18" charset="0"/>
                <a:cs typeface="Times New Roman" panose="02020603050405020304" pitchFamily="18" charset="0"/>
              </a:rPr>
              <a:t>FOOTBALL féminin LPO Simone de Beauvoir </a:t>
            </a:r>
            <a:r>
              <a:rPr lang="fr-FR" dirty="0" err="1">
                <a:latin typeface="Times New Roman" panose="02020603050405020304" pitchFamily="18" charset="0"/>
                <a:cs typeface="Times New Roman" panose="02020603050405020304" pitchFamily="18" charset="0"/>
              </a:rPr>
              <a:t>Gragnague</a:t>
            </a:r>
            <a:endParaRPr lang="fr-FR" dirty="0">
              <a:latin typeface="Times New Roman" panose="02020603050405020304" pitchFamily="18" charset="0"/>
              <a:cs typeface="Times New Roman" panose="02020603050405020304" pitchFamily="18" charset="0"/>
            </a:endParaRPr>
          </a:p>
          <a:p>
            <a:pPr marL="0" lvl="0" indent="0">
              <a:buNone/>
            </a:pPr>
            <a:r>
              <a:rPr lang="fr-FR" dirty="0">
                <a:latin typeface="Times New Roman" panose="02020603050405020304" pitchFamily="18" charset="0"/>
                <a:cs typeface="Times New Roman" panose="02020603050405020304" pitchFamily="18" charset="0"/>
              </a:rPr>
              <a:t>GYM AEROBIC / NATATION ARTISTIQUE /NATATION / AVIRON / ESCALADE / BASEBALLBOWLING / RUGBY / RUGBY A XIII / VOLLEY-BALL / BEACH VOLLEY / CYCLISME / BASKET féminin / GOLF /– LGT Bellevue – Toulouse</a:t>
            </a:r>
          </a:p>
          <a:p>
            <a:pPr marL="0" lvl="0" indent="0">
              <a:buNone/>
            </a:pPr>
            <a:r>
              <a:rPr lang="fr-FR" dirty="0">
                <a:latin typeface="Times New Roman" panose="02020603050405020304" pitchFamily="18" charset="0"/>
                <a:cs typeface="Times New Roman" panose="02020603050405020304" pitchFamily="18" charset="0"/>
              </a:rPr>
              <a:t>RUGBY féminin / RUGBY masculin / JUDO – LGT Stéphane Hessel </a:t>
            </a:r>
          </a:p>
          <a:p>
            <a:pPr marL="0" lvl="0" indent="0">
              <a:buNone/>
            </a:pPr>
            <a:r>
              <a:rPr lang="fr-FR" dirty="0">
                <a:latin typeface="Times New Roman" panose="02020603050405020304" pitchFamily="18" charset="0"/>
                <a:cs typeface="Times New Roman" panose="02020603050405020304" pitchFamily="18" charset="0"/>
              </a:rPr>
              <a:t>HANDBALL féminin / HANDBALL masculin – LGT Raymond Naves </a:t>
            </a:r>
          </a:p>
          <a:p>
            <a:endParaRPr lang="fr-FR" sz="1600" dirty="0">
              <a:latin typeface="Times New Roman" panose="02020603050405020304" pitchFamily="18" charset="0"/>
              <a:cs typeface="Times New Roman" panose="02020603050405020304" pitchFamily="18" charset="0"/>
            </a:endParaRPr>
          </a:p>
          <a:p>
            <a:pPr marL="0" indent="0">
              <a:buNone/>
            </a:pPr>
            <a:endParaRPr lang="fr-FR" sz="16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11</a:t>
            </a:fld>
            <a:endParaRPr lang="fr-FR"/>
          </a:p>
        </p:txBody>
      </p:sp>
    </p:spTree>
    <p:extLst>
      <p:ext uri="{BB962C8B-B14F-4D97-AF65-F5344CB8AC3E}">
        <p14:creationId xmlns:p14="http://schemas.microsoft.com/office/powerpoint/2010/main" val="1741013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731168"/>
          </a:xfrm>
        </p:spPr>
        <p:txBody>
          <a:bodyPr>
            <a:normAutofit/>
          </a:bodyPr>
          <a:lstStyle/>
          <a:p>
            <a:pPr algn="ctr"/>
            <a:r>
              <a:rPr lang="fr-F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Sport-études</a:t>
            </a:r>
            <a:endParaRPr lang="fr-FR"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556792"/>
            <a:ext cx="7776863" cy="4484571"/>
          </a:xfrm>
        </p:spPr>
        <p:txBody>
          <a:bodyPr>
            <a:normAutofit/>
          </a:bodyPr>
          <a:lstStyle/>
          <a:p>
            <a:r>
              <a:rPr lang="fr-FR" b="1" dirty="0">
                <a:solidFill>
                  <a:srgbClr val="FF0000"/>
                </a:solidFill>
                <a:latin typeface="Times New Roman" panose="02020603050405020304" pitchFamily="18" charset="0"/>
                <a:cs typeface="Times New Roman" panose="02020603050405020304" pitchFamily="18" charset="0"/>
              </a:rPr>
              <a:t>⚠NOUVELLE PROCÉDURE</a:t>
            </a:r>
            <a:r>
              <a:rPr lang="fr-FR" dirty="0">
                <a:solidFill>
                  <a:srgbClr val="FF0000"/>
                </a:solidFill>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dépôt des listes des élèves retenus et sur liste supplémentaire sur la plateforme « Démarches simplifiées » au plus tard </a:t>
            </a:r>
            <a:r>
              <a:rPr lang="fr-FR" dirty="0">
                <a:solidFill>
                  <a:srgbClr val="FF0000"/>
                </a:solidFill>
                <a:latin typeface="Times New Roman" panose="02020603050405020304" pitchFamily="18" charset="0"/>
                <a:cs typeface="Times New Roman" panose="02020603050405020304" pitchFamily="18" charset="0"/>
              </a:rPr>
              <a:t>le jeudi 21 mai 2026 </a:t>
            </a: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Dossier de candidature</a:t>
            </a:r>
            <a:r>
              <a:rPr lang="fr-FR" dirty="0">
                <a:latin typeface="Times New Roman" panose="02020603050405020304" pitchFamily="18" charset="0"/>
                <a:cs typeface="Times New Roman" panose="02020603050405020304" pitchFamily="18" charset="0"/>
              </a:rPr>
              <a:t> disponible sur le site des établissements à transmettre à l’établissement souhaité selon le calendrier de l’établissement d’accueil. L’établissement d’accueil effectue son recrutement et établit un classement des élèves retenus (listes 3 et 4). </a:t>
            </a:r>
            <a:r>
              <a:rPr lang="fr-FR" b="1" dirty="0">
                <a:latin typeface="Times New Roman" panose="02020603050405020304" pitchFamily="18" charset="0"/>
                <a:cs typeface="Times New Roman" panose="02020603050405020304" pitchFamily="18" charset="0"/>
              </a:rPr>
              <a:t>Il dépose sur la plateforme « démarches simplifiées »</a:t>
            </a:r>
            <a:r>
              <a:rPr lang="fr-FR" dirty="0">
                <a:latin typeface="Times New Roman" panose="02020603050405020304" pitchFamily="18" charset="0"/>
                <a:cs typeface="Times New Roman" panose="02020603050405020304" pitchFamily="18" charset="0"/>
              </a:rPr>
              <a:t> dont le lien vous sera communiqué ultérieurement le tableau Excel récapitulatif des dossiers acceptés et en liste supplémentaire + le dossier de chaque élève retenu et en liste supplémentaire. </a:t>
            </a:r>
            <a:r>
              <a:rPr lang="fr-FR" b="1" dirty="0">
                <a:latin typeface="Times New Roman" panose="02020603050405020304" pitchFamily="18" charset="0"/>
                <a:cs typeface="Times New Roman" panose="02020603050405020304" pitchFamily="18" charset="0"/>
              </a:rPr>
              <a:t>Il informe les élèves non retenus et attend la tenue de la commission d’affectation avant de communiquer le résultat aux élèves sélectionnés</a:t>
            </a:r>
            <a:r>
              <a:rPr lang="fr-FR" dirty="0">
                <a:latin typeface="Times New Roman" panose="02020603050405020304" pitchFamily="18" charset="0"/>
                <a:cs typeface="Times New Roman" panose="02020603050405020304" pitchFamily="18" charset="0"/>
              </a:rPr>
              <a:t>. RAPPEL : les élèves ne seront définitivement retenus qu’à l’issue de la commission Sport-études </a:t>
            </a:r>
            <a:r>
              <a:rPr lang="fr-FR" dirty="0">
                <a:solidFill>
                  <a:srgbClr val="FF0000"/>
                </a:solidFill>
                <a:latin typeface="Times New Roman" panose="02020603050405020304" pitchFamily="18" charset="0"/>
                <a:cs typeface="Times New Roman" panose="02020603050405020304" pitchFamily="18" charset="0"/>
              </a:rPr>
              <a:t>(le 3 juin 2026</a:t>
            </a:r>
            <a:r>
              <a:rPr lang="fr-FR" dirty="0">
                <a:latin typeface="Times New Roman" panose="02020603050405020304" pitchFamily="18" charset="0"/>
                <a:cs typeface="Times New Roman" panose="02020603050405020304" pitchFamily="18" charset="0"/>
              </a:rPr>
              <a:t>) sous réserve de places disponibles.</a:t>
            </a:r>
          </a:p>
          <a:p>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12</a:t>
            </a:fld>
            <a:endParaRPr lang="fr-FR"/>
          </a:p>
        </p:txBody>
      </p:sp>
    </p:spTree>
    <p:extLst>
      <p:ext uri="{BB962C8B-B14F-4D97-AF65-F5344CB8AC3E}">
        <p14:creationId xmlns:p14="http://schemas.microsoft.com/office/powerpoint/2010/main" val="3573845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332" y="116633"/>
            <a:ext cx="7773338" cy="492968"/>
          </a:xfrm>
        </p:spPr>
        <p:txBody>
          <a:bodyPr>
            <a:normAutofit fontScale="90000"/>
          </a:bodyPr>
          <a:lstStyle/>
          <a:p>
            <a:r>
              <a:rPr lang="fr-FR" dirty="0" smtClean="0"/>
              <a:t>Les sections sportives SSS</a:t>
            </a:r>
            <a:endParaRPr lang="fr-FR" dirty="0"/>
          </a:p>
        </p:txBody>
      </p:sp>
      <p:sp>
        <p:nvSpPr>
          <p:cNvPr id="3" name="Espace réservé du contenu 2"/>
          <p:cNvSpPr>
            <a:spLocks noGrp="1"/>
          </p:cNvSpPr>
          <p:nvPr>
            <p:ph idx="1"/>
          </p:nvPr>
        </p:nvSpPr>
        <p:spPr>
          <a:xfrm>
            <a:off x="0" y="609601"/>
            <a:ext cx="9143999" cy="5796887"/>
          </a:xfrm>
        </p:spPr>
        <p:txBody>
          <a:bodyPr>
            <a:normAutofit fontScale="92500" lnSpcReduction="10000"/>
          </a:bodyPr>
          <a:lstStyle/>
          <a:p>
            <a:pPr marL="0" indent="0">
              <a:buNone/>
            </a:pPr>
            <a:r>
              <a:rPr lang="fr-FR" b="1" dirty="0"/>
              <a:t> </a:t>
            </a:r>
            <a:endParaRPr lang="fr-FR" dirty="0"/>
          </a:p>
          <a:p>
            <a:r>
              <a:rPr lang="fr-FR" dirty="0">
                <a:latin typeface="Times New Roman" panose="02020603050405020304" pitchFamily="18" charset="0"/>
                <a:cs typeface="Times New Roman" panose="02020603050405020304" pitchFamily="18" charset="0"/>
              </a:rPr>
              <a:t>Tout élève peut candidater pour intégrer une SSS. L’inscription se traduit par 3 heures supplémentaires hebdomadaires de pratique sportive, intégrées à l’emploi du temps de l’élève, qui ne substituent pas aux horaires obligatoires d’EPS. La recherche de la performance sportive n’est pas l’objet de ces sections.</a:t>
            </a:r>
          </a:p>
          <a:p>
            <a:r>
              <a:rPr lang="fr-FR" dirty="0">
                <a:latin typeface="Times New Roman" panose="02020603050405020304" pitchFamily="18" charset="0"/>
                <a:cs typeface="Times New Roman" panose="02020603050405020304" pitchFamily="18" charset="0"/>
              </a:rPr>
              <a:t>Les élèves, aptes a priori à la pratique physique et sportive dans le cadre de l’enseignement obligatoire d’EPS, n’ont pas à présenter de certificat médical sauf pour la pratique des disciplines sportives à contraintes particulières.</a:t>
            </a:r>
          </a:p>
          <a:p>
            <a:r>
              <a:rPr lang="fr-FR" dirty="0">
                <a:latin typeface="Times New Roman" panose="02020603050405020304" pitchFamily="18" charset="0"/>
                <a:cs typeface="Times New Roman" panose="02020603050405020304" pitchFamily="18" charset="0"/>
              </a:rPr>
              <a:t>Ces mêmes dispositions s’appliquent aux élèves inscrits dans une SSS.</a:t>
            </a:r>
          </a:p>
          <a:p>
            <a:r>
              <a:rPr lang="fr-FR" dirty="0">
                <a:latin typeface="Times New Roman" panose="02020603050405020304" pitchFamily="18" charset="0"/>
                <a:cs typeface="Times New Roman" panose="02020603050405020304" pitchFamily="18" charset="0"/>
              </a:rPr>
              <a:t>Si l’établissement dans lequel est implantée la SSS ne relève pas du secteur de l’élève, ses représentants légaux peuvent formuler </a:t>
            </a:r>
            <a:r>
              <a:rPr lang="fr-FR" b="1" dirty="0">
                <a:latin typeface="Times New Roman" panose="02020603050405020304" pitchFamily="18" charset="0"/>
                <a:cs typeface="Times New Roman" panose="02020603050405020304" pitchFamily="18" charset="0"/>
              </a:rPr>
              <a:t>une demande de dérogation à la carte scolaire</a:t>
            </a:r>
            <a:r>
              <a:rPr lang="fr-FR" dirty="0">
                <a:latin typeface="Times New Roman" panose="02020603050405020304" pitchFamily="18" charset="0"/>
                <a:cs typeface="Times New Roman" panose="02020603050405020304" pitchFamily="18" charset="0"/>
              </a:rPr>
              <a:t>.</a:t>
            </a:r>
          </a:p>
          <a:p>
            <a:r>
              <a:rPr lang="fr-FR" dirty="0">
                <a:latin typeface="Times New Roman" panose="02020603050405020304" pitchFamily="18" charset="0"/>
                <a:cs typeface="Times New Roman" panose="02020603050405020304" pitchFamily="18" charset="0"/>
              </a:rPr>
              <a:t>Pour connaitre les modalités de recrutement, les familles doivent contacter directement les établissements ou consulter leur site internet.</a:t>
            </a:r>
          </a:p>
          <a:p>
            <a:r>
              <a:rPr lang="fr-FR" b="1" dirty="0">
                <a:latin typeface="Times New Roman" panose="02020603050405020304" pitchFamily="18" charset="0"/>
                <a:cs typeface="Times New Roman" panose="02020603050405020304" pitchFamily="18" charset="0"/>
              </a:rPr>
              <a:t>La réussite aux tests de sélection n’entraine pas une affectation d’office.</a:t>
            </a:r>
            <a:endParaRPr lang="fr-FR" dirty="0">
              <a:latin typeface="Times New Roman" panose="02020603050405020304" pitchFamily="18" charset="0"/>
              <a:cs typeface="Times New Roman" panose="02020603050405020304" pitchFamily="18" charset="0"/>
            </a:endParaRPr>
          </a:p>
          <a:p>
            <a:pPr marL="0" indent="0">
              <a:buNone/>
            </a:pPr>
            <a:r>
              <a:rPr lang="fr-FR" b="1" dirty="0">
                <a:solidFill>
                  <a:srgbClr val="FF0000"/>
                </a:solidFill>
                <a:latin typeface="Times New Roman" panose="02020603050405020304" pitchFamily="18" charset="0"/>
                <a:cs typeface="Times New Roman" panose="02020603050405020304" pitchFamily="18" charset="0"/>
              </a:rPr>
              <a:t>ATTENTION : Entrée en 2GT</a:t>
            </a:r>
            <a:r>
              <a:rPr lang="fr-FR" b="1" dirty="0" smtClean="0">
                <a:solidFill>
                  <a:srgbClr val="FF0000"/>
                </a:solidFill>
                <a:latin typeface="Times New Roman" panose="02020603050405020304" pitchFamily="18" charset="0"/>
                <a:cs typeface="Times New Roman" panose="02020603050405020304" pitchFamily="18" charset="0"/>
              </a:rPr>
              <a:t>.</a:t>
            </a:r>
            <a:r>
              <a:rPr lang="fr-FR" b="1" dirty="0">
                <a:solidFill>
                  <a:srgbClr val="FF0000"/>
                </a:solidFill>
                <a:latin typeface="Times New Roman" panose="02020603050405020304" pitchFamily="18" charset="0"/>
                <a:cs typeface="Times New Roman" panose="02020603050405020304" pitchFamily="18" charset="0"/>
              </a:rPr>
              <a:t> </a:t>
            </a:r>
          </a:p>
          <a:p>
            <a:pPr marL="0" lvl="0" indent="0">
              <a:buNone/>
            </a:pPr>
            <a:r>
              <a:rPr lang="fr-FR" dirty="0">
                <a:latin typeface="Times New Roman" panose="02020603050405020304" pitchFamily="18" charset="0"/>
                <a:cs typeface="Times New Roman" panose="02020603050405020304" pitchFamily="18" charset="0"/>
              </a:rPr>
              <a:t>Les demandes de dérogation pour intégrer une section sportive scolaire doivent faire l’objet d’une saisie dans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-lycée motif n :6 « parcours particulier ».</a:t>
            </a:r>
          </a:p>
          <a:p>
            <a:pPr marL="0" lvl="0" indent="0">
              <a:buNone/>
            </a:pPr>
            <a:r>
              <a:rPr lang="fr-FR" dirty="0">
                <a:latin typeface="Times New Roman" panose="02020603050405020304" pitchFamily="18" charset="0"/>
                <a:cs typeface="Times New Roman" panose="02020603050405020304" pitchFamily="18" charset="0"/>
              </a:rPr>
              <a:t>La pré-sélection en section sportive scolaire ne vaut pas affectation dans l’établissement.</a:t>
            </a:r>
          </a:p>
          <a:p>
            <a:endParaRPr lang="fr-FR" dirty="0" smtClean="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13</a:t>
            </a:fld>
            <a:endParaRPr lang="fr-FR"/>
          </a:p>
        </p:txBody>
      </p:sp>
    </p:spTree>
    <p:extLst>
      <p:ext uri="{BB962C8B-B14F-4D97-AF65-F5344CB8AC3E}">
        <p14:creationId xmlns:p14="http://schemas.microsoft.com/office/powerpoint/2010/main" val="1445318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p:spPr>
        <p:txBody>
          <a:bodyPr>
            <a:normAutofit/>
          </a:bodyPr>
          <a:lstStyle/>
          <a:p>
            <a:pPr marL="342900" lvl="0" indent="-342900" algn="ctr">
              <a:lnSpc>
                <a:spcPct val="115000"/>
              </a:lnSpc>
              <a:spcBef>
                <a:spcPct val="20000"/>
              </a:spcBef>
            </a:pPr>
            <a:r>
              <a:rPr lang="fr-FR"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Affectation en Seconde professionnelle/1ère année CAP</a:t>
            </a:r>
            <a:r>
              <a:rPr lang="fr-FR" sz="2000" b="1" dirty="0">
                <a:solidFill>
                  <a:prstClr val="black"/>
                </a:solidFill>
                <a:latin typeface="+mn-lt"/>
                <a:ea typeface="Calibri"/>
                <a:cs typeface="Times New Roman"/>
              </a:rPr>
              <a:t> </a:t>
            </a:r>
            <a:endParaRPr lang="fr-FR" sz="2000" dirty="0">
              <a:latin typeface="+mn-lt"/>
            </a:endParaRPr>
          </a:p>
        </p:txBody>
      </p:sp>
      <p:sp>
        <p:nvSpPr>
          <p:cNvPr id="3" name="Espace réservé du contenu 2"/>
          <p:cNvSpPr>
            <a:spLocks noGrp="1"/>
          </p:cNvSpPr>
          <p:nvPr>
            <p:ph idx="1"/>
          </p:nvPr>
        </p:nvSpPr>
        <p:spPr>
          <a:xfrm>
            <a:off x="107504" y="836712"/>
            <a:ext cx="8784976" cy="5184577"/>
          </a:xfrm>
        </p:spPr>
        <p:txBody>
          <a:bodyPr>
            <a:normAutofit fontScale="92500" lnSpcReduction="20000"/>
          </a:bodyPr>
          <a:lstStyle/>
          <a:p>
            <a:pPr>
              <a:lnSpc>
                <a:spcPct val="115000"/>
              </a:lnSpc>
              <a:spcAft>
                <a:spcPts val="0"/>
              </a:spcAft>
            </a:pPr>
            <a:r>
              <a:rPr lang="fr-FR" sz="3300" dirty="0" smtClean="0">
                <a:solidFill>
                  <a:schemeClr val="tx1"/>
                </a:solidFill>
                <a:effectLst/>
                <a:ea typeface="Calibri"/>
                <a:cs typeface="Times New Roman"/>
              </a:rPr>
              <a:t>Rappels :</a:t>
            </a:r>
            <a:endParaRPr lang="fr-FR" sz="3300" dirty="0">
              <a:solidFill>
                <a:schemeClr val="tx1"/>
              </a:solidFill>
              <a:ea typeface="Calibri"/>
              <a:cs typeface="Times New Roman"/>
            </a:endParaRPr>
          </a:p>
          <a:p>
            <a:pPr marL="0" indent="0">
              <a:buNone/>
            </a:pPr>
            <a:r>
              <a:rPr lang="fr-FR" sz="3300" b="1" dirty="0" smtClean="0">
                <a:solidFill>
                  <a:srgbClr val="00B0F0"/>
                </a:solidFill>
                <a:effectLst/>
                <a:ea typeface="Calibri"/>
                <a:cs typeface="Times New Roman"/>
              </a:rPr>
              <a:t> </a:t>
            </a:r>
            <a:r>
              <a:rPr lang="fr-FR" sz="1900" b="1" dirty="0">
                <a:latin typeface="Times New Roman" panose="02020603050405020304" pitchFamily="18" charset="0"/>
                <a:cs typeface="Times New Roman" panose="02020603050405020304" pitchFamily="18" charset="0"/>
              </a:rPr>
              <a:t>Pas de sectorisation par domicile pour l’ensemble des formations de la voie professionnelle</a:t>
            </a:r>
            <a:r>
              <a:rPr lang="fr-FR" sz="1900" b="1" dirty="0" smtClean="0">
                <a:latin typeface="Times New Roman" panose="02020603050405020304" pitchFamily="18" charset="0"/>
                <a:cs typeface="Times New Roman" panose="02020603050405020304" pitchFamily="18" charset="0"/>
              </a:rPr>
              <a:t>.</a:t>
            </a: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conseil de classe de fin de 3</a:t>
            </a:r>
            <a:r>
              <a:rPr lang="fr-FR" sz="1900" baseline="30000" dirty="0">
                <a:latin typeface="Times New Roman" panose="02020603050405020304" pitchFamily="18" charset="0"/>
                <a:cs typeface="Times New Roman" panose="02020603050405020304" pitchFamily="18" charset="0"/>
              </a:rPr>
              <a:t>ème</a:t>
            </a:r>
            <a:r>
              <a:rPr lang="fr-FR" sz="1900" dirty="0">
                <a:latin typeface="Times New Roman" panose="02020603050405020304" pitchFamily="18" charset="0"/>
                <a:cs typeface="Times New Roman" panose="02020603050405020304" pitchFamily="18" charset="0"/>
              </a:rPr>
              <a:t> se prononce sur toutes les voies d’Orientation. La décision d’orientation portée sur le bulletin facilite les opérations </a:t>
            </a:r>
          </a:p>
          <a:p>
            <a:pPr marL="0" indent="0">
              <a:buNone/>
            </a:pPr>
            <a:r>
              <a:rPr lang="fr-FR" sz="1900" dirty="0">
                <a:latin typeface="Times New Roman" panose="02020603050405020304" pitchFamily="18" charset="0"/>
                <a:cs typeface="Times New Roman" panose="02020603050405020304" pitchFamily="18" charset="0"/>
              </a:rPr>
              <a:t>-Les formations en voie professionnelle sont à capacité d’accueil limitée.</a:t>
            </a:r>
          </a:p>
          <a:p>
            <a:pPr marL="0" indent="0">
              <a:buNone/>
            </a:pPr>
            <a:r>
              <a:rPr lang="fr-FR" sz="1900" dirty="0">
                <a:latin typeface="Times New Roman" panose="02020603050405020304" pitchFamily="18" charset="0"/>
                <a:cs typeface="Times New Roman" panose="02020603050405020304" pitchFamily="18" charset="0"/>
              </a:rPr>
              <a:t>-Il n’y a pas de sectorisation par domicile sur l’ensemble des formations de la voie professionnelle.</a:t>
            </a: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chef d’établissement ne peut se substituer à l’autorité parentale : la formulation des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est de la responsabilité de la famille.</a:t>
            </a:r>
          </a:p>
          <a:p>
            <a:pPr marL="0" indent="0">
              <a:buNone/>
            </a:pPr>
            <a:r>
              <a:rPr lang="fr-FR" sz="1900" dirty="0">
                <a:latin typeface="Times New Roman" panose="02020603050405020304" pitchFamily="18" charset="0"/>
                <a:cs typeface="Times New Roman" panose="02020603050405020304" pitchFamily="18" charset="0"/>
              </a:rPr>
              <a:t>-Tous les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des familles doivent être saisis dans AFFELNET-lycée, dans l’ordre indiqué par elles, y compris les formations par apprentissage, les établissements privés et/ou agricoles. Dans ces cas, </a:t>
            </a:r>
            <a:r>
              <a:rPr lang="fr-FR" sz="1900" b="1" dirty="0">
                <a:latin typeface="Times New Roman" panose="02020603050405020304" pitchFamily="18" charset="0"/>
                <a:cs typeface="Times New Roman" panose="02020603050405020304" pitchFamily="18" charset="0"/>
              </a:rPr>
              <a:t>les familles doivent prendre contact avec l’établissement souhaité, préalablement à la saisie des </a:t>
            </a:r>
            <a:r>
              <a:rPr lang="fr-FR" sz="1900" b="1"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a:t>
            </a:r>
          </a:p>
          <a:p>
            <a:pPr marL="0" indent="0">
              <a:buNone/>
            </a:pPr>
            <a:r>
              <a:rPr lang="fr-FR" sz="1900" dirty="0">
                <a:latin typeface="Times New Roman" panose="02020603050405020304" pitchFamily="18" charset="0"/>
                <a:cs typeface="Times New Roman" panose="02020603050405020304" pitchFamily="18" charset="0"/>
              </a:rPr>
              <a:t>-L’affectation dans un établissement ne garantit pas une place en internat</a:t>
            </a:r>
          </a:p>
          <a:p>
            <a:pPr marL="0" indent="0">
              <a:buNone/>
            </a:pP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lnSpc>
                <a:spcPct val="115000"/>
              </a:lnSpc>
              <a:spcAft>
                <a:spcPts val="0"/>
              </a:spcAft>
              <a:buNone/>
            </a:pPr>
            <a:endParaRPr lang="fr-FR" sz="3300" dirty="0">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14</a:t>
            </a:fld>
            <a:endParaRPr lang="fr-FR"/>
          </a:p>
        </p:txBody>
      </p:sp>
    </p:spTree>
    <p:extLst>
      <p:ext uri="{BB962C8B-B14F-4D97-AF65-F5344CB8AC3E}">
        <p14:creationId xmlns:p14="http://schemas.microsoft.com/office/powerpoint/2010/main" val="2435745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
            <a:ext cx="8229600" cy="908719"/>
          </a:xfrm>
        </p:spPr>
        <p:txBody>
          <a:bodyPr>
            <a:normAutofit/>
          </a:bodyPr>
          <a:lstStyle/>
          <a:p>
            <a:pPr algn="ctr"/>
            <a:r>
              <a:rPr lang="fr-FR" sz="2200" b="1" dirty="0" smtClean="0">
                <a:latin typeface="Times New Roman" panose="02020603050405020304" pitchFamily="18" charset="0"/>
                <a:cs typeface="Times New Roman" panose="02020603050405020304" pitchFamily="18" charset="0"/>
              </a:rPr>
              <a:t>SPÉCIFICITÉS </a:t>
            </a:r>
            <a:r>
              <a:rPr lang="fr-FR" sz="2200" b="1" dirty="0">
                <a:latin typeface="Times New Roman" panose="02020603050405020304" pitchFamily="18" charset="0"/>
                <a:cs typeface="Times New Roman" panose="02020603050405020304" pitchFamily="18" charset="0"/>
              </a:rPr>
              <a:t>: Procédures d’affectation en 2DE professionnelle et 1ère année CAP</a:t>
            </a:r>
            <a:r>
              <a:rPr lang="fr-FR"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
        <p:nvSpPr>
          <p:cNvPr id="3" name="Espace réservé du contenu 2"/>
          <p:cNvSpPr>
            <a:spLocks noGrp="1"/>
          </p:cNvSpPr>
          <p:nvPr>
            <p:ph idx="1"/>
          </p:nvPr>
        </p:nvSpPr>
        <p:spPr>
          <a:xfrm>
            <a:off x="0" y="908720"/>
            <a:ext cx="9144000" cy="5328592"/>
          </a:xfrm>
        </p:spPr>
        <p:txBody>
          <a:bodyPr>
            <a:normAutofit fontScale="25000" lnSpcReduction="20000"/>
          </a:bodyPr>
          <a:lstStyle/>
          <a:p>
            <a:pPr marL="0" indent="0">
              <a:lnSpc>
                <a:spcPct val="115000"/>
              </a:lnSpc>
              <a:spcAft>
                <a:spcPts val="0"/>
              </a:spcAft>
              <a:buNone/>
            </a:pPr>
            <a:r>
              <a:rPr lang="fr-FR" dirty="0" smtClean="0">
                <a:solidFill>
                  <a:srgbClr val="000000"/>
                </a:solidFill>
                <a:effectLst/>
                <a:latin typeface="Times New Roman"/>
                <a:ea typeface="Calibri"/>
                <a:cs typeface="Times New Roman"/>
              </a:rPr>
              <a:t> </a:t>
            </a:r>
            <a:endParaRPr lang="fr-FR" sz="2800" dirty="0">
              <a:ea typeface="Calibri"/>
              <a:cs typeface="Times New Roman"/>
            </a:endParaRPr>
          </a:p>
          <a:p>
            <a:r>
              <a:rPr lang="fr-FR" dirty="0" smtClean="0">
                <a:solidFill>
                  <a:schemeClr val="accent5">
                    <a:lumMod val="75000"/>
                  </a:schemeClr>
                </a:solidFill>
                <a:effectLst/>
                <a:latin typeface="Times New Roman"/>
                <a:ea typeface="Calibri"/>
                <a:cs typeface="Times New Roman"/>
              </a:rPr>
              <a:t> </a:t>
            </a:r>
            <a:r>
              <a:rPr lang="fr-FR" sz="6400" b="1" dirty="0">
                <a:solidFill>
                  <a:schemeClr val="accent5">
                    <a:lumMod val="75000"/>
                  </a:schemeClr>
                </a:solidFill>
                <a:latin typeface="Times New Roman" panose="02020603050405020304" pitchFamily="18" charset="0"/>
                <a:cs typeface="Times New Roman" panose="02020603050405020304" pitchFamily="18" charset="0"/>
              </a:rPr>
              <a:t>COMMISSIONS DE PRÉ-AFFECTATION</a:t>
            </a:r>
            <a:r>
              <a:rPr lang="fr-FR" sz="6400" b="1" dirty="0">
                <a:latin typeface="Times New Roman" panose="02020603050405020304" pitchFamily="18" charset="0"/>
                <a:cs typeface="Times New Roman" panose="02020603050405020304" pitchFamily="18" charset="0"/>
              </a:rPr>
              <a:t> :</a:t>
            </a:r>
            <a:endParaRPr lang="fr-FR" sz="6400" dirty="0">
              <a:latin typeface="Times New Roman" panose="02020603050405020304" pitchFamily="18" charset="0"/>
              <a:cs typeface="Times New Roman" panose="02020603050405020304" pitchFamily="18" charset="0"/>
            </a:endParaRPr>
          </a:p>
          <a:p>
            <a:pPr marL="0" indent="0">
              <a:buNone/>
            </a:pPr>
            <a:r>
              <a:rPr lang="fr-FR" sz="6400" dirty="0">
                <a:latin typeface="Times New Roman" panose="02020603050405020304" pitchFamily="18" charset="0"/>
                <a:cs typeface="Times New Roman" panose="02020603050405020304" pitchFamily="18" charset="0"/>
              </a:rPr>
              <a:t>Les élèves sont sélectionnés en commissions de pré-affectation pour les recrutements suivants :</a:t>
            </a:r>
          </a:p>
          <a:p>
            <a:pPr marL="0" indent="0">
              <a:buNone/>
            </a:pPr>
            <a:r>
              <a:rPr lang="fr-FR" sz="6400" dirty="0">
                <a:latin typeface="Times New Roman" panose="02020603050405020304" pitchFamily="18" charset="0"/>
                <a:cs typeface="Times New Roman" panose="02020603050405020304" pitchFamily="18" charset="0"/>
              </a:rPr>
              <a:t> </a:t>
            </a:r>
            <a:r>
              <a:rPr lang="fr-FR" sz="6400" b="1" dirty="0" smtClean="0">
                <a:latin typeface="Times New Roman" panose="02020603050405020304" pitchFamily="18" charset="0"/>
                <a:cs typeface="Times New Roman" panose="02020603050405020304" pitchFamily="18" charset="0"/>
              </a:rPr>
              <a:t>Les </a:t>
            </a:r>
            <a:r>
              <a:rPr lang="fr-FR" sz="6400" b="1" dirty="0">
                <a:latin typeface="Times New Roman" panose="02020603050405020304" pitchFamily="18" charset="0"/>
                <a:cs typeface="Times New Roman" panose="02020603050405020304" pitchFamily="18" charset="0"/>
              </a:rPr>
              <a:t>formations « conducteur marchandises » lycée </a:t>
            </a:r>
            <a:r>
              <a:rPr lang="fr-FR" sz="6400" b="1" dirty="0" err="1">
                <a:latin typeface="Times New Roman" panose="02020603050405020304" pitchFamily="18" charset="0"/>
                <a:cs typeface="Times New Roman" panose="02020603050405020304" pitchFamily="18" charset="0"/>
              </a:rPr>
              <a:t>Galliéni</a:t>
            </a:r>
            <a:r>
              <a:rPr lang="fr-FR" sz="6400" b="1" dirty="0">
                <a:latin typeface="Times New Roman" panose="02020603050405020304" pitchFamily="18" charset="0"/>
                <a:cs typeface="Times New Roman" panose="02020603050405020304" pitchFamily="18" charset="0"/>
              </a:rPr>
              <a:t> – Toulouse</a:t>
            </a:r>
            <a:endParaRPr lang="fr-FR" sz="6400" dirty="0">
              <a:latin typeface="Times New Roman" panose="02020603050405020304" pitchFamily="18" charset="0"/>
              <a:cs typeface="Times New Roman" panose="02020603050405020304" pitchFamily="18" charset="0"/>
            </a:endParaRPr>
          </a:p>
          <a:p>
            <a:pPr marL="0" indent="0">
              <a:buNone/>
            </a:pPr>
            <a:r>
              <a:rPr lang="fr-FR" sz="6400" b="1" dirty="0">
                <a:latin typeface="Times New Roman" panose="02020603050405020304" pitchFamily="18" charset="0"/>
                <a:cs typeface="Times New Roman" panose="02020603050405020304" pitchFamily="18" charset="0"/>
              </a:rPr>
              <a:t> </a:t>
            </a:r>
            <a:endParaRPr lang="fr-FR" sz="6400" dirty="0">
              <a:latin typeface="Times New Roman" panose="02020603050405020304" pitchFamily="18" charset="0"/>
              <a:cs typeface="Times New Roman" panose="02020603050405020304" pitchFamily="18" charset="0"/>
            </a:endParaRPr>
          </a:p>
          <a:p>
            <a:pPr marL="0" indent="0">
              <a:buNone/>
            </a:pPr>
            <a:r>
              <a:rPr lang="fr-FR" sz="6400" dirty="0">
                <a:latin typeface="Times New Roman" panose="02020603050405020304" pitchFamily="18" charset="0"/>
                <a:cs typeface="Times New Roman" panose="02020603050405020304" pitchFamily="18" charset="0"/>
              </a:rPr>
              <a:t>► 1CAP2 - Conducteur Livreur de marchandises (CLM) / 12 places</a:t>
            </a:r>
          </a:p>
          <a:p>
            <a:pPr marL="0" indent="0">
              <a:buNone/>
            </a:pPr>
            <a:r>
              <a:rPr lang="fr-FR" sz="6400" dirty="0">
                <a:latin typeface="Times New Roman" panose="02020603050405020304" pitchFamily="18" charset="0"/>
                <a:cs typeface="Times New Roman" panose="02020603050405020304" pitchFamily="18" charset="0"/>
              </a:rPr>
              <a:t>► 2NDPRO - Conducteur Transport Routier de marchandises (CTRM) / 24 places</a:t>
            </a:r>
          </a:p>
          <a:p>
            <a:pPr marL="0" indent="0">
              <a:buNone/>
            </a:pPr>
            <a:r>
              <a:rPr lang="fr-FR" sz="6400" dirty="0">
                <a:latin typeface="Times New Roman" panose="02020603050405020304" pitchFamily="18" charset="0"/>
                <a:cs typeface="Times New Roman" panose="02020603050405020304" pitchFamily="18" charset="0"/>
              </a:rPr>
              <a:t>Dossier à télécharger sur le site de l’établissement : Formations en conduite routière.</a:t>
            </a:r>
          </a:p>
          <a:p>
            <a:pPr marL="0" indent="0">
              <a:buNone/>
            </a:pPr>
            <a:r>
              <a:rPr lang="fr-FR" sz="6400" dirty="0">
                <a:latin typeface="Times New Roman" panose="02020603050405020304" pitchFamily="18" charset="0"/>
                <a:cs typeface="Times New Roman" panose="02020603050405020304" pitchFamily="18" charset="0"/>
              </a:rPr>
              <a:t>Transmission au lycée </a:t>
            </a:r>
            <a:r>
              <a:rPr lang="fr-FR" sz="6400" dirty="0" err="1">
                <a:latin typeface="Times New Roman" panose="02020603050405020304" pitchFamily="18" charset="0"/>
                <a:cs typeface="Times New Roman" panose="02020603050405020304" pitchFamily="18" charset="0"/>
              </a:rPr>
              <a:t>Galliéni</a:t>
            </a:r>
            <a:r>
              <a:rPr lang="fr-FR" sz="6400" dirty="0">
                <a:latin typeface="Times New Roman" panose="02020603050405020304" pitchFamily="18" charset="0"/>
                <a:cs typeface="Times New Roman" panose="02020603050405020304" pitchFamily="18" charset="0"/>
              </a:rPr>
              <a:t> en priorité par courrier avant </a:t>
            </a:r>
            <a:r>
              <a:rPr lang="fr-FR" sz="6400" b="1" dirty="0">
                <a:solidFill>
                  <a:srgbClr val="FF0000"/>
                </a:solidFill>
                <a:latin typeface="Times New Roman" panose="02020603050405020304" pitchFamily="18" charset="0"/>
                <a:cs typeface="Times New Roman" panose="02020603050405020304" pitchFamily="18" charset="0"/>
              </a:rPr>
              <a:t>le 12 mai 2026 dernier délai</a:t>
            </a:r>
            <a:r>
              <a:rPr lang="fr-FR" sz="6400" b="1" dirty="0">
                <a:latin typeface="Times New Roman" panose="02020603050405020304" pitchFamily="18" charset="0"/>
                <a:cs typeface="Times New Roman" panose="02020603050405020304" pitchFamily="18" charset="0"/>
              </a:rPr>
              <a:t>.</a:t>
            </a:r>
            <a:endParaRPr lang="fr-FR" sz="6400" dirty="0">
              <a:latin typeface="Times New Roman" panose="02020603050405020304" pitchFamily="18" charset="0"/>
              <a:cs typeface="Times New Roman" panose="02020603050405020304" pitchFamily="18" charset="0"/>
            </a:endParaRPr>
          </a:p>
          <a:p>
            <a:r>
              <a:rPr lang="fr-FR" sz="6400" b="1" dirty="0">
                <a:latin typeface="Times New Roman" panose="02020603050405020304" pitchFamily="18" charset="0"/>
                <a:cs typeface="Times New Roman" panose="02020603050405020304" pitchFamily="18" charset="0"/>
              </a:rPr>
              <a:t>Nouveau :</a:t>
            </a:r>
            <a:endParaRPr lang="fr-FR" sz="6400" dirty="0">
              <a:latin typeface="Times New Roman" panose="02020603050405020304" pitchFamily="18" charset="0"/>
              <a:cs typeface="Times New Roman" panose="02020603050405020304" pitchFamily="18" charset="0"/>
            </a:endParaRPr>
          </a:p>
          <a:p>
            <a:pPr marL="0" indent="0">
              <a:buNone/>
            </a:pPr>
            <a:r>
              <a:rPr lang="fr-FR" sz="6400" dirty="0">
                <a:latin typeface="Times New Roman" panose="02020603050405020304" pitchFamily="18" charset="0"/>
                <a:cs typeface="Times New Roman" panose="02020603050405020304" pitchFamily="18" charset="0"/>
              </a:rPr>
              <a:t>Les candidats devront obligatoirement se présenter au LP Gallieni pour une demi-journée de positionnement Une convocation à cette demi-journée de positionnement entre </a:t>
            </a:r>
            <a:r>
              <a:rPr lang="fr-FR" sz="6400" b="1" dirty="0">
                <a:solidFill>
                  <a:srgbClr val="FF0000"/>
                </a:solidFill>
                <a:latin typeface="Times New Roman" panose="02020603050405020304" pitchFamily="18" charset="0"/>
                <a:cs typeface="Times New Roman" panose="02020603050405020304" pitchFamily="18" charset="0"/>
              </a:rPr>
              <a:t>le mardi 19 mai et le mercredi 20 mai 2026</a:t>
            </a:r>
            <a:r>
              <a:rPr lang="fr-FR" sz="6400" dirty="0">
                <a:solidFill>
                  <a:srgbClr val="FF0000"/>
                </a:solidFill>
                <a:latin typeface="Times New Roman" panose="02020603050405020304" pitchFamily="18" charset="0"/>
                <a:cs typeface="Times New Roman" panose="02020603050405020304" pitchFamily="18" charset="0"/>
              </a:rPr>
              <a:t> </a:t>
            </a:r>
            <a:r>
              <a:rPr lang="fr-FR" sz="6400" dirty="0">
                <a:latin typeface="Times New Roman" panose="02020603050405020304" pitchFamily="18" charset="0"/>
                <a:cs typeface="Times New Roman" panose="02020603050405020304" pitchFamily="18" charset="0"/>
              </a:rPr>
              <a:t>leur sera adressé par mail. </a:t>
            </a:r>
          </a:p>
          <a:p>
            <a:pPr marL="0" indent="0">
              <a:buNone/>
            </a:pPr>
            <a:r>
              <a:rPr lang="fr-FR" sz="6400" dirty="0">
                <a:latin typeface="Times New Roman" panose="02020603050405020304" pitchFamily="18" charset="0"/>
                <a:cs typeface="Times New Roman" panose="02020603050405020304" pitchFamily="18" charset="0"/>
              </a:rPr>
              <a:t>Commission de présélection : </a:t>
            </a:r>
            <a:r>
              <a:rPr lang="fr-FR" sz="6400" b="1" dirty="0">
                <a:solidFill>
                  <a:srgbClr val="FF0000"/>
                </a:solidFill>
                <a:latin typeface="Times New Roman" panose="02020603050405020304" pitchFamily="18" charset="0"/>
                <a:cs typeface="Times New Roman" panose="02020603050405020304" pitchFamily="18" charset="0"/>
              </a:rPr>
              <a:t>Mardi 2 juin 2026</a:t>
            </a:r>
            <a:r>
              <a:rPr lang="fr-FR" sz="6400" dirty="0">
                <a:solidFill>
                  <a:srgbClr val="FF0000"/>
                </a:solidFill>
                <a:latin typeface="Times New Roman" panose="02020603050405020304" pitchFamily="18" charset="0"/>
                <a:cs typeface="Times New Roman" panose="02020603050405020304" pitchFamily="18" charset="0"/>
              </a:rPr>
              <a:t>.</a:t>
            </a:r>
          </a:p>
          <a:p>
            <a:pPr marL="0" indent="0">
              <a:buNone/>
            </a:pPr>
            <a:r>
              <a:rPr lang="fr-FR" sz="6400" b="1" dirty="0">
                <a:latin typeface="Times New Roman" panose="02020603050405020304" pitchFamily="18" charset="0"/>
                <a:cs typeface="Times New Roman" panose="02020603050405020304" pitchFamily="18" charset="0"/>
              </a:rPr>
              <a:t>Important : </a:t>
            </a:r>
            <a:r>
              <a:rPr lang="fr-FR" sz="6400" dirty="0">
                <a:latin typeface="Times New Roman" panose="02020603050405020304" pitchFamily="18" charset="0"/>
                <a:cs typeface="Times New Roman" panose="02020603050405020304" pitchFamily="18" charset="0"/>
              </a:rPr>
              <a:t>A l’issue de la commission de sélection, l’établissement transmet la liste par mail.</a:t>
            </a:r>
          </a:p>
          <a:p>
            <a:pPr marL="0" indent="0">
              <a:buNone/>
            </a:pPr>
            <a:r>
              <a:rPr lang="fr-FR" sz="6400" dirty="0">
                <a:latin typeface="Times New Roman" panose="02020603050405020304" pitchFamily="18" charset="0"/>
                <a:cs typeface="Times New Roman" panose="02020603050405020304" pitchFamily="18" charset="0"/>
              </a:rPr>
              <a:t>►Saisir la formation dans le SLA ou AFFELNET-lycée en </a:t>
            </a:r>
            <a:r>
              <a:rPr lang="fr-FR" sz="6400" b="1" dirty="0" err="1">
                <a:latin typeface="Times New Roman" panose="02020603050405020304" pitchFamily="18" charset="0"/>
                <a:cs typeface="Times New Roman" panose="02020603050405020304" pitchFamily="18" charset="0"/>
              </a:rPr>
              <a:t>voeu</a:t>
            </a:r>
            <a:r>
              <a:rPr lang="fr-FR" sz="6400" b="1" dirty="0">
                <a:latin typeface="Times New Roman" panose="02020603050405020304" pitchFamily="18" charset="0"/>
                <a:cs typeface="Times New Roman" panose="02020603050405020304" pitchFamily="18" charset="0"/>
              </a:rPr>
              <a:t> 1</a:t>
            </a:r>
            <a:r>
              <a:rPr lang="fr-FR" sz="6400" dirty="0">
                <a:latin typeface="Times New Roman" panose="02020603050405020304" pitchFamily="18" charset="0"/>
                <a:cs typeface="Times New Roman" panose="02020603050405020304" pitchFamily="18" charset="0"/>
              </a:rPr>
              <a:t>. </a:t>
            </a:r>
          </a:p>
          <a:p>
            <a:pPr marL="0" indent="0">
              <a:buNone/>
            </a:pPr>
            <a:r>
              <a:rPr lang="fr-FR" sz="6400" dirty="0">
                <a:latin typeface="Times New Roman" panose="02020603050405020304" pitchFamily="18" charset="0"/>
                <a:cs typeface="Times New Roman" panose="02020603050405020304" pitchFamily="18" charset="0"/>
              </a:rPr>
              <a:t> </a:t>
            </a:r>
          </a:p>
          <a:p>
            <a:pPr marL="0" indent="0">
              <a:buNone/>
            </a:pPr>
            <a:r>
              <a:rPr lang="fr-FR" sz="5600" dirty="0">
                <a:latin typeface="Times New Roman" panose="02020603050405020304" pitchFamily="18" charset="0"/>
                <a:cs typeface="Times New Roman" panose="02020603050405020304" pitchFamily="18" charset="0"/>
              </a:rPr>
              <a:t> </a:t>
            </a:r>
          </a:p>
          <a:p>
            <a:pPr marL="0" indent="0">
              <a:buNone/>
            </a:pPr>
            <a:endParaRPr lang="fr-FR" sz="2800" dirty="0">
              <a:latin typeface="Times New Roman" panose="02020603050405020304" pitchFamily="18" charset="0"/>
              <a:ea typeface="Calibri"/>
              <a:cs typeface="Times New Roman" panose="02020603050405020304" pitchFamily="18" charset="0"/>
            </a:endParaRP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15</a:t>
            </a:fld>
            <a:endParaRPr lang="fr-FR"/>
          </a:p>
        </p:txBody>
      </p:sp>
    </p:spTree>
    <p:extLst>
      <p:ext uri="{BB962C8B-B14F-4D97-AF65-F5344CB8AC3E}">
        <p14:creationId xmlns:p14="http://schemas.microsoft.com/office/powerpoint/2010/main" val="4076961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6632"/>
            <a:ext cx="8435280" cy="5766644"/>
          </a:xfrm>
        </p:spPr>
        <p:txBody>
          <a:bodyPr>
            <a:normAutofit fontScale="92500" lnSpcReduction="10000"/>
          </a:bodyPr>
          <a:lstStyle/>
          <a:p>
            <a:pPr marL="0" lvl="0" indent="0">
              <a:lnSpc>
                <a:spcPct val="115000"/>
              </a:lnSpc>
              <a:spcAft>
                <a:spcPts val="0"/>
              </a:spcAft>
              <a:buNone/>
            </a:pPr>
            <a:r>
              <a:rPr lang="fr-FR" sz="2800" b="1" dirty="0">
                <a:solidFill>
                  <a:schemeClr val="accent1"/>
                </a:solidFill>
                <a:latin typeface="Times New Roman"/>
                <a:ea typeface="Calibri"/>
                <a:cs typeface="Times New Roman"/>
              </a:rPr>
              <a:t>EREA – Muret</a:t>
            </a:r>
            <a:endParaRPr lang="fr-FR" sz="2400" dirty="0">
              <a:solidFill>
                <a:schemeClr val="accent1"/>
              </a:solidFill>
              <a:latin typeface="Calibri"/>
              <a:ea typeface="Calibri"/>
              <a:cs typeface="Times New Roman"/>
            </a:endParaRPr>
          </a:p>
          <a:p>
            <a:pPr marL="0" indent="0">
              <a:buNone/>
            </a:pPr>
            <a:r>
              <a:rPr lang="fr-FR" sz="2800" b="1" dirty="0">
                <a:solidFill>
                  <a:srgbClr val="000000"/>
                </a:solidFill>
                <a:latin typeface="Times New Roman"/>
                <a:ea typeface="Calibri"/>
                <a:cs typeface="Times New Roman"/>
              </a:rPr>
              <a:t> </a:t>
            </a:r>
            <a:r>
              <a:rPr lang="fr-FR" sz="2100" dirty="0">
                <a:latin typeface="Times New Roman" panose="02020603050405020304" pitchFamily="18" charset="0"/>
                <a:cs typeface="Times New Roman" panose="02020603050405020304" pitchFamily="18" charset="0"/>
              </a:rPr>
              <a:t>► Public concerné : élèves du second degré rencontrant des difficultés scolaires importantes et persistantes pouvant être accompagnées de difficultés sociales qui font obstacle à leur réussite.</a:t>
            </a:r>
          </a:p>
          <a:p>
            <a:pPr marL="0" indent="0">
              <a:buNone/>
            </a:pPr>
            <a:r>
              <a:rPr lang="fr-FR" sz="2100" dirty="0">
                <a:latin typeface="Times New Roman" panose="02020603050405020304" pitchFamily="18" charset="0"/>
                <a:cs typeface="Times New Roman" panose="02020603050405020304" pitchFamily="18" charset="0"/>
              </a:rPr>
              <a:t>Dossier téléchargeable en PDF modifiable sur le site de l’EREA : </a:t>
            </a:r>
            <a:r>
              <a:rPr lang="fr-FR" sz="2100" u="sng" dirty="0">
                <a:latin typeface="Times New Roman" panose="02020603050405020304" pitchFamily="18" charset="0"/>
                <a:cs typeface="Times New Roman" panose="02020603050405020304" pitchFamily="18" charset="0"/>
                <a:hlinkClick r:id="rId2" tooltip="https://erea-muret.mon-ent-occitanie.fr/"/>
              </a:rPr>
              <a:t>https://erea-muret.mon-ent-occitanie.fr/</a:t>
            </a:r>
            <a:endParaRPr lang="fr-FR" sz="2100" dirty="0">
              <a:latin typeface="Times New Roman" panose="02020603050405020304" pitchFamily="18" charset="0"/>
              <a:cs typeface="Times New Roman" panose="02020603050405020304" pitchFamily="18" charset="0"/>
            </a:endParaRPr>
          </a:p>
          <a:p>
            <a:pPr marL="0" indent="0">
              <a:buNone/>
            </a:pPr>
            <a:r>
              <a:rPr lang="fr-FR" sz="2100" dirty="0">
                <a:latin typeface="Times New Roman" panose="02020603050405020304" pitchFamily="18" charset="0"/>
                <a:cs typeface="Times New Roman" panose="02020603050405020304" pitchFamily="18" charset="0"/>
              </a:rPr>
              <a:t> </a:t>
            </a:r>
          </a:p>
          <a:p>
            <a:pPr lvl="0"/>
            <a:r>
              <a:rPr lang="fr-FR" sz="2100" u="sng" dirty="0">
                <a:latin typeface="Times New Roman" panose="02020603050405020304" pitchFamily="18" charset="0"/>
                <a:cs typeface="Times New Roman" panose="02020603050405020304" pitchFamily="18" charset="0"/>
              </a:rPr>
              <a:t>CAP Production et Service en Restauration (PSR) 16 places</a:t>
            </a:r>
          </a:p>
          <a:p>
            <a:pPr lvl="0"/>
            <a:r>
              <a:rPr lang="fr-FR" sz="2100" u="sng" dirty="0">
                <a:latin typeface="Times New Roman" panose="02020603050405020304" pitchFamily="18" charset="0"/>
                <a:cs typeface="Times New Roman" panose="02020603050405020304" pitchFamily="18" charset="0"/>
              </a:rPr>
              <a:t>CAP Métiers de l’agriculture option Horticulture/ 8 places</a:t>
            </a:r>
          </a:p>
          <a:p>
            <a:pPr lvl="0"/>
            <a:r>
              <a:rPr lang="fr-FR" sz="2100" u="sng" dirty="0">
                <a:latin typeface="Times New Roman" panose="02020603050405020304" pitchFamily="18" charset="0"/>
                <a:cs typeface="Times New Roman" panose="02020603050405020304" pitchFamily="18" charset="0"/>
              </a:rPr>
              <a:t>CAP Jardinier Paysagiste : 8 places</a:t>
            </a:r>
          </a:p>
          <a:p>
            <a:pPr marL="0" indent="0">
              <a:buNone/>
            </a:pPr>
            <a:r>
              <a:rPr lang="fr-FR" sz="2100" dirty="0">
                <a:latin typeface="Times New Roman" panose="02020603050405020304" pitchFamily="18" charset="0"/>
                <a:cs typeface="Times New Roman" panose="02020603050405020304" pitchFamily="18" charset="0"/>
              </a:rPr>
              <a:t> </a:t>
            </a:r>
          </a:p>
          <a:p>
            <a:pPr marL="0" indent="0">
              <a:buNone/>
            </a:pPr>
            <a:r>
              <a:rPr lang="fr-FR" sz="2100" dirty="0">
                <a:latin typeface="Times New Roman" panose="02020603050405020304" pitchFamily="18" charset="0"/>
                <a:cs typeface="Times New Roman" panose="02020603050405020304" pitchFamily="18" charset="0"/>
              </a:rPr>
              <a:t>►Dossier à faire parvenir à l’EREA de Muret à l’attention du directeur ( par mail ou courrier postal).</a:t>
            </a:r>
          </a:p>
          <a:p>
            <a:r>
              <a:rPr lang="fr-FR" sz="2100" dirty="0">
                <a:latin typeface="Times New Roman" panose="02020603050405020304" pitchFamily="18" charset="0"/>
                <a:cs typeface="Times New Roman" panose="02020603050405020304" pitchFamily="18" charset="0"/>
              </a:rPr>
              <a:t>Date limite d’envoi : </a:t>
            </a:r>
            <a:r>
              <a:rPr lang="fr-FR" sz="2100" b="1" dirty="0" smtClean="0">
                <a:solidFill>
                  <a:srgbClr val="FF0000"/>
                </a:solidFill>
                <a:latin typeface="Times New Roman" panose="02020603050405020304" pitchFamily="18" charset="0"/>
                <a:cs typeface="Times New Roman" panose="02020603050405020304" pitchFamily="18" charset="0"/>
              </a:rPr>
              <a:t>5 mai 2026 </a:t>
            </a:r>
            <a:r>
              <a:rPr lang="fr-FR" sz="2100" b="1" dirty="0">
                <a:solidFill>
                  <a:srgbClr val="FF0000"/>
                </a:solidFill>
                <a:latin typeface="Times New Roman" panose="02020603050405020304" pitchFamily="18" charset="0"/>
                <a:cs typeface="Times New Roman" panose="02020603050405020304" pitchFamily="18" charset="0"/>
              </a:rPr>
              <a:t>dernier délai</a:t>
            </a:r>
            <a:r>
              <a:rPr lang="fr-FR" sz="2100" dirty="0">
                <a:latin typeface="Times New Roman" panose="02020603050405020304" pitchFamily="18" charset="0"/>
                <a:cs typeface="Times New Roman" panose="02020603050405020304" pitchFamily="18" charset="0"/>
              </a:rPr>
              <a:t>.</a:t>
            </a:r>
          </a:p>
          <a:p>
            <a:r>
              <a:rPr lang="fr-FR" sz="2100" dirty="0">
                <a:latin typeface="Times New Roman" panose="02020603050405020304" pitchFamily="18" charset="0"/>
                <a:cs typeface="Times New Roman" panose="02020603050405020304" pitchFamily="18" charset="0"/>
              </a:rPr>
              <a:t>Commission d’admission EREA </a:t>
            </a:r>
            <a:r>
              <a:rPr lang="fr-FR" sz="2100" dirty="0" smtClean="0">
                <a:latin typeface="Times New Roman" panose="02020603050405020304" pitchFamily="18" charset="0"/>
                <a:cs typeface="Times New Roman" panose="02020603050405020304" pitchFamily="18" charset="0"/>
              </a:rPr>
              <a:t> </a:t>
            </a:r>
            <a:r>
              <a:rPr lang="fr-FR" sz="2100" b="1" dirty="0" smtClean="0">
                <a:solidFill>
                  <a:srgbClr val="FF0000"/>
                </a:solidFill>
                <a:latin typeface="Times New Roman" panose="02020603050405020304" pitchFamily="18" charset="0"/>
                <a:cs typeface="Times New Roman" panose="02020603050405020304" pitchFamily="18" charset="0"/>
              </a:rPr>
              <a:t>18 mai 2026- </a:t>
            </a:r>
            <a:r>
              <a:rPr lang="fr-FR" sz="2100" b="1" dirty="0">
                <a:solidFill>
                  <a:srgbClr val="FF0000"/>
                </a:solidFill>
                <a:latin typeface="Times New Roman" panose="02020603050405020304" pitchFamily="18" charset="0"/>
                <a:cs typeface="Times New Roman" panose="02020603050405020304" pitchFamily="18" charset="0"/>
              </a:rPr>
              <a:t>Rectorat</a:t>
            </a: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16</a:t>
            </a:fld>
            <a:endParaRPr lang="fr-FR"/>
          </a:p>
        </p:txBody>
      </p:sp>
    </p:spTree>
    <p:extLst>
      <p:ext uri="{BB962C8B-B14F-4D97-AF65-F5344CB8AC3E}">
        <p14:creationId xmlns:p14="http://schemas.microsoft.com/office/powerpoint/2010/main" val="971383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8"/>
            <a:ext cx="6347713" cy="1080120"/>
          </a:xfrm>
        </p:spPr>
        <p:txBody>
          <a:bodyPr>
            <a:normAutofit fontScale="90000"/>
          </a:bodyPr>
          <a:lstStyle/>
          <a:p>
            <a:pPr algn="ctr"/>
            <a:r>
              <a:rPr lang="fr-FR" dirty="0" smtClean="0"/>
              <a:t>2de professionnelle Métiers de la sécurité</a:t>
            </a:r>
            <a:endParaRPr lang="fr-FR" dirty="0"/>
          </a:p>
        </p:txBody>
      </p:sp>
      <p:sp>
        <p:nvSpPr>
          <p:cNvPr id="3" name="Espace réservé du contenu 2"/>
          <p:cNvSpPr>
            <a:spLocks noGrp="1"/>
          </p:cNvSpPr>
          <p:nvPr>
            <p:ph idx="1"/>
          </p:nvPr>
        </p:nvSpPr>
        <p:spPr>
          <a:xfrm>
            <a:off x="198120" y="1340768"/>
            <a:ext cx="8260551" cy="4450433"/>
          </a:xfrm>
        </p:spPr>
        <p:txBody>
          <a:bodyPr>
            <a:normAutofit lnSpcReduction="10000"/>
          </a:bodyPr>
          <a:lstStyle/>
          <a:p>
            <a:pPr marL="0" indent="0">
              <a:buNone/>
            </a:pPr>
            <a:r>
              <a:rPr lang="fr-FR" dirty="0" smtClean="0"/>
              <a:t>2 </a:t>
            </a:r>
            <a:r>
              <a:rPr lang="fr-FR" dirty="0" err="1"/>
              <a:t>nde</a:t>
            </a:r>
            <a:r>
              <a:rPr lang="fr-FR" dirty="0"/>
              <a:t> professionnelle métiers de la sécurité :</a:t>
            </a:r>
          </a:p>
          <a:p>
            <a:pPr lvl="0"/>
            <a:r>
              <a:rPr lang="fr-FR" dirty="0"/>
              <a:t>Lycée Marie-Louise </a:t>
            </a:r>
            <a:r>
              <a:rPr lang="fr-FR" dirty="0" err="1"/>
              <a:t>Dissard</a:t>
            </a:r>
            <a:r>
              <a:rPr lang="fr-FR" dirty="0"/>
              <a:t> Françoise – </a:t>
            </a:r>
            <a:r>
              <a:rPr lang="fr-FR" dirty="0" smtClean="0"/>
              <a:t>Tournefeuille</a:t>
            </a:r>
            <a:endParaRPr lang="fr-FR" dirty="0"/>
          </a:p>
          <a:p>
            <a:pPr lvl="0"/>
            <a:r>
              <a:rPr lang="fr-FR" dirty="0"/>
              <a:t>Lycée </a:t>
            </a:r>
            <a:r>
              <a:rPr lang="fr-FR" dirty="0" err="1" smtClean="0"/>
              <a:t>Guynemer.Toulouse</a:t>
            </a:r>
            <a:endParaRPr lang="fr-FR" dirty="0" smtClean="0"/>
          </a:p>
          <a:p>
            <a:pPr lvl="0"/>
            <a:r>
              <a:rPr lang="fr-FR" dirty="0" smtClean="0"/>
              <a:t>Lycée du bois et de l’habitat. Aubin (12)</a:t>
            </a:r>
          </a:p>
          <a:p>
            <a:pPr lvl="0"/>
            <a:r>
              <a:rPr lang="fr-FR" dirty="0" smtClean="0"/>
              <a:t>Lycée Victor Duruy. </a:t>
            </a:r>
            <a:r>
              <a:rPr lang="fr-FR" dirty="0" err="1" smtClean="0"/>
              <a:t>Bagnères</a:t>
            </a:r>
            <a:r>
              <a:rPr lang="fr-FR" dirty="0" smtClean="0"/>
              <a:t> de Bigorre (65)</a:t>
            </a:r>
          </a:p>
          <a:p>
            <a:pPr marL="0" lvl="0" indent="0">
              <a:buNone/>
            </a:pPr>
            <a:r>
              <a:rPr lang="fr-FR" dirty="0" smtClean="0">
                <a:solidFill>
                  <a:schemeClr val="accent1">
                    <a:lumMod val="75000"/>
                  </a:schemeClr>
                </a:solidFill>
              </a:rPr>
              <a:t>►</a:t>
            </a:r>
            <a:r>
              <a:rPr lang="fr-FR" dirty="0" smtClean="0"/>
              <a:t> </a:t>
            </a:r>
            <a:r>
              <a:rPr lang="fr-FR" dirty="0"/>
              <a:t>La saisie de l’avis du chef d’établissement d’origine ne donne plus de bonification dans AFFELNET-lycée pour tous les vœux 1CAP2 et 2NDPRO, à l’exception de la seconde professionnelle métiers de la sécurité, formation pour laquelle il est obligatoire.</a:t>
            </a:r>
          </a:p>
          <a:p>
            <a:pPr marL="0" indent="0">
              <a:buNone/>
            </a:pPr>
            <a:r>
              <a:rPr lang="fr-FR" dirty="0"/>
              <a:t> </a:t>
            </a:r>
            <a:r>
              <a:rPr lang="fr-FR" dirty="0">
                <a:solidFill>
                  <a:schemeClr val="accent1">
                    <a:lumMod val="75000"/>
                  </a:schemeClr>
                </a:solidFill>
              </a:rPr>
              <a:t>►</a:t>
            </a:r>
            <a:r>
              <a:rPr lang="fr-FR" dirty="0"/>
              <a:t> Le chef d’établissement d’origine se prononce sur la pertinence de la candidature du jeune en seconde professionnelle métiers de la sécurité au regard des attendus, des objectifs et des obligations règlementaires de cette formation, après entretien individuel avec l’élève </a:t>
            </a:r>
            <a:r>
              <a:rPr lang="fr-FR" b="1" dirty="0">
                <a:solidFill>
                  <a:srgbClr val="FF0000"/>
                </a:solidFill>
              </a:rPr>
              <a:t>avant le 09 juin 2026.</a:t>
            </a:r>
            <a:endParaRPr lang="fr-FR" dirty="0">
              <a:solidFill>
                <a:srgbClr val="FF0000"/>
              </a:solidFill>
            </a:endParaRPr>
          </a:p>
          <a:p>
            <a:pPr marL="0" indent="0">
              <a:buNone/>
            </a:pPr>
            <a:r>
              <a:rPr lang="fr-FR" dirty="0"/>
              <a:t> </a:t>
            </a:r>
          </a:p>
          <a:p>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17</a:t>
            </a:fld>
            <a:endParaRPr lang="fr-FR"/>
          </a:p>
        </p:txBody>
      </p:sp>
    </p:spTree>
    <p:extLst>
      <p:ext uri="{BB962C8B-B14F-4D97-AF65-F5344CB8AC3E}">
        <p14:creationId xmlns:p14="http://schemas.microsoft.com/office/powerpoint/2010/main" val="938081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116632"/>
            <a:ext cx="5985713" cy="864096"/>
          </a:xfrm>
        </p:spPr>
        <p:txBody>
          <a:bodyPr>
            <a:normAutofit fontScale="90000"/>
          </a:bodyPr>
          <a:lstStyle/>
          <a:p>
            <a:pPr algn="ctr"/>
            <a:r>
              <a:rPr lang="fr-FR" dirty="0">
                <a:effectLst>
                  <a:outerShdw blurRad="38100" dist="38100" dir="2700000" algn="tl">
                    <a:srgbClr val="000000">
                      <a:alpha val="43137"/>
                    </a:srgbClr>
                  </a:outerShdw>
                </a:effectLst>
              </a:rPr>
              <a:t>          </a:t>
            </a:r>
            <a:r>
              <a:rPr lang="fr-FR" dirty="0" smtClean="0">
                <a:effectLst>
                  <a:outerShdw blurRad="38100" dist="38100" dir="2700000" algn="tl">
                    <a:srgbClr val="000000">
                      <a:alpha val="43137"/>
                    </a:srgbClr>
                  </a:outerShdw>
                </a:effectLst>
              </a:rPr>
              <a:t> </a:t>
            </a:r>
            <a:r>
              <a:rPr lang="fr-FR" dirty="0">
                <a:effectLst>
                  <a:outerShdw blurRad="38100" dist="38100" dir="2700000" algn="tl">
                    <a:srgbClr val="000000">
                      <a:alpha val="43137"/>
                    </a:srgbClr>
                  </a:outerShdw>
                </a:effectLst>
              </a:rPr>
              <a:t>Apprentissage</a:t>
            </a:r>
            <a:r>
              <a:rPr lang="fr-FR" sz="5400" b="1" dirty="0">
                <a:solidFill>
                  <a:srgbClr val="0070C0"/>
                </a:solidFill>
                <a:latin typeface="Times New Roman"/>
                <a:ea typeface="Calibri"/>
                <a:cs typeface="Times New Roman"/>
              </a:rPr>
              <a:t> </a:t>
            </a:r>
            <a:endParaRPr lang="fr-FR" dirty="0">
              <a:solidFill>
                <a:srgbClr val="0070C0"/>
              </a:solidFill>
            </a:endParaRPr>
          </a:p>
        </p:txBody>
      </p:sp>
      <p:sp>
        <p:nvSpPr>
          <p:cNvPr id="3" name="Espace réservé du contenu 2"/>
          <p:cNvSpPr>
            <a:spLocks noGrp="1"/>
          </p:cNvSpPr>
          <p:nvPr>
            <p:ph idx="1"/>
          </p:nvPr>
        </p:nvSpPr>
        <p:spPr>
          <a:xfrm>
            <a:off x="0" y="836712"/>
            <a:ext cx="8686800" cy="5569776"/>
          </a:xfrm>
        </p:spPr>
        <p:txBody>
          <a:bodyPr>
            <a:normAutofit/>
          </a:bodyPr>
          <a:lstStyle/>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Procédure : </a:t>
            </a:r>
            <a:r>
              <a:rPr lang="fr-FR" dirty="0">
                <a:latin typeface="Times New Roman" panose="02020603050405020304" pitchFamily="18" charset="0"/>
                <a:cs typeface="Times New Roman" panose="02020603050405020304" pitchFamily="18" charset="0"/>
              </a:rPr>
              <a:t>L’apprentissage s’adresse aux personnes âgées de 16 à 29 ans. Toutefois, les jeunes atteignant 15 ans avant le terme de l’année civile peuvent être inscrits, sous statut scolaire, dans un lycée professionnel ou dans un centre de formation d’apprentis pour débuter leur formation professionnelle sous réserve de remplir les conditions ci-dessous. NOUVEAUTÉ : le dossier est géré par la DRAFPICA depuis la RS 2024</a:t>
            </a:r>
          </a:p>
          <a:p>
            <a:pPr marL="0" indent="0">
              <a:buNone/>
            </a:pPr>
            <a:r>
              <a:rPr lang="fr-FR" b="1"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SPÉCIFICITÉS </a:t>
            </a:r>
            <a:r>
              <a:rPr lang="fr-FR" b="1" dirty="0">
                <a:latin typeface="Times New Roman" panose="02020603050405020304" pitchFamily="18" charset="0"/>
                <a:cs typeface="Times New Roman" panose="02020603050405020304" pitchFamily="18" charset="0"/>
              </a:rPr>
              <a:t>: APPRENTIS DE MOINS DE 15 ANS EN HAUTE-GARONNE</a:t>
            </a:r>
            <a:endParaRPr lang="fr-FR" dirty="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CONDITIONS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a:t>
            </a:r>
            <a:r>
              <a:rPr lang="fr-FR" dirty="0">
                <a:solidFill>
                  <a:schemeClr val="accent1">
                    <a:lumMod val="75000"/>
                  </a:schemeClr>
                </a:solidFill>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atteindre l’âge de 15 ans entre la rentrée scolaire et le 31 décembre de l’année civile ;</a:t>
            </a:r>
          </a:p>
          <a:p>
            <a:pPr marL="0" indent="0">
              <a:buNone/>
            </a:pPr>
            <a:r>
              <a:rPr lang="fr-FR" dirty="0">
                <a:latin typeface="Times New Roman" panose="02020603050405020304" pitchFamily="18" charset="0"/>
                <a:cs typeface="Times New Roman" panose="02020603050405020304" pitchFamily="18" charset="0"/>
              </a:rPr>
              <a:t> </a:t>
            </a:r>
            <a:r>
              <a:rPr lang="fr-FR" dirty="0">
                <a:solidFill>
                  <a:schemeClr val="accent1">
                    <a:lumMod val="75000"/>
                  </a:schemeClr>
                </a:solidFill>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justifier avoir accompli la scolarité du 1er cycle de l’enseignement secondaire (fin de 3ème) </a:t>
            </a:r>
          </a:p>
          <a:p>
            <a:pPr marL="0" indent="0">
              <a:buNone/>
            </a:pPr>
            <a:r>
              <a:rPr lang="fr-FR" dirty="0">
                <a:latin typeface="Times New Roman" panose="02020603050405020304" pitchFamily="18" charset="0"/>
                <a:cs typeface="Times New Roman" panose="02020603050405020304" pitchFamily="18" charset="0"/>
              </a:rPr>
              <a:t> </a:t>
            </a:r>
            <a:r>
              <a:rPr lang="fr-FR" dirty="0">
                <a:solidFill>
                  <a:schemeClr val="accent1">
                    <a:lumMod val="75000"/>
                  </a:schemeClr>
                </a:solidFill>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bénéficier d’une promesse d’embauche sous contrat d’apprentissage d’une entreprise prête     à l’accueillir dès ses 15 ans révolus ; </a:t>
            </a:r>
            <a:endParaRPr lang="fr-FR" dirty="0" smtClean="0">
              <a:latin typeface="Times New Roman" panose="02020603050405020304" pitchFamily="18" charset="0"/>
              <a:cs typeface="Times New Roman" panose="02020603050405020304" pitchFamily="18" charset="0"/>
            </a:endParaRPr>
          </a:p>
          <a:p>
            <a:pPr marL="0" indent="0">
              <a:buNone/>
            </a:pPr>
            <a:r>
              <a:rPr lang="fr-FR" dirty="0">
                <a:solidFill>
                  <a:schemeClr val="accent1">
                    <a:lumMod val="75000"/>
                  </a:schemeClr>
                </a:solidFill>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bénéficier </a:t>
            </a:r>
            <a:r>
              <a:rPr lang="fr-FR" dirty="0">
                <a:latin typeface="Times New Roman" panose="02020603050405020304" pitchFamily="18" charset="0"/>
                <a:cs typeface="Times New Roman" panose="02020603050405020304" pitchFamily="18" charset="0"/>
              </a:rPr>
              <a:t>de l’engagement d’un centre de formation d’apprentis (CFA) à l’intégrer dans une formation préparant au diplôme visé</a:t>
            </a:r>
          </a:p>
          <a:p>
            <a:pPr marL="0" indent="0">
              <a:buNone/>
            </a:pPr>
            <a:endParaRPr lang="fr-FR" sz="1600" dirty="0">
              <a:latin typeface="Times New Roman" panose="02020603050405020304" pitchFamily="18" charset="0"/>
              <a:cs typeface="Times New Roman" panose="02020603050405020304" pitchFamily="18" charset="0"/>
            </a:endParaRPr>
          </a:p>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endParaRPr lang="fr-FR"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18</a:t>
            </a:fld>
            <a:endParaRPr lang="fr-FR"/>
          </a:p>
        </p:txBody>
      </p:sp>
    </p:spTree>
    <p:extLst>
      <p:ext uri="{BB962C8B-B14F-4D97-AF65-F5344CB8AC3E}">
        <p14:creationId xmlns:p14="http://schemas.microsoft.com/office/powerpoint/2010/main" val="750468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116632"/>
            <a:ext cx="6347713" cy="648072"/>
          </a:xfrm>
        </p:spPr>
        <p:txBody>
          <a:bodyPr>
            <a:normAutofit/>
          </a:bodyPr>
          <a:lstStyle/>
          <a:p>
            <a:pPr algn="ctr"/>
            <a:r>
              <a:rPr lang="fr-FR" dirty="0" smtClean="0"/>
              <a:t>Apprentissage </a:t>
            </a:r>
            <a:endParaRPr lang="fr-FR" dirty="0"/>
          </a:p>
        </p:txBody>
      </p:sp>
      <p:sp>
        <p:nvSpPr>
          <p:cNvPr id="3" name="Espace réservé du contenu 2"/>
          <p:cNvSpPr>
            <a:spLocks noGrp="1"/>
          </p:cNvSpPr>
          <p:nvPr>
            <p:ph idx="1"/>
          </p:nvPr>
        </p:nvSpPr>
        <p:spPr>
          <a:xfrm>
            <a:off x="395536" y="908720"/>
            <a:ext cx="7200800" cy="5256584"/>
          </a:xfrm>
        </p:spPr>
        <p:txBody>
          <a:bodyPr>
            <a:normAutofit/>
          </a:bodyPr>
          <a:lstStyle/>
          <a:p>
            <a:r>
              <a:rPr lang="fr-FR" b="1" dirty="0">
                <a:latin typeface="Times New Roman" panose="02020603050405020304" pitchFamily="18" charset="0"/>
                <a:cs typeface="Times New Roman" panose="02020603050405020304" pitchFamily="18" charset="0"/>
              </a:rPr>
              <a:t>Nouvelle procédure d’enregistrement pour l’accueil d’un élève de moins de 15 ans en CFA</a:t>
            </a:r>
            <a:r>
              <a:rPr lang="fr-FR" b="1" dirty="0" smtClean="0">
                <a:latin typeface="Times New Roman" panose="02020603050405020304" pitchFamily="18" charset="0"/>
                <a:cs typeface="Times New Roman" panose="02020603050405020304" pitchFamily="18" charset="0"/>
              </a:rPr>
              <a:t>.</a:t>
            </a:r>
          </a:p>
          <a:p>
            <a:pPr marL="0" indent="0">
              <a:buNone/>
            </a:pPr>
            <a:r>
              <a:rPr lang="fr-FR" dirty="0" smtClean="0"/>
              <a:t>La </a:t>
            </a:r>
            <a:r>
              <a:rPr lang="fr-FR" dirty="0"/>
              <a:t>gestion de ce dossier relève désormais de la DRAFPICA. - Le CFA établit un contrat d’engagement signé par le futur apprenti et son représentant légal, le responsable de l’entreprise, le tuteur, le responsable du CFA et le formateur référent ; - Le CFA renseigne le formulaire et dépose le contrat d’engagement sur la plateforme dématérialisée « démarches numérique » qui ouvrira </a:t>
            </a:r>
            <a:r>
              <a:rPr lang="fr-FR" b="1" dirty="0">
                <a:solidFill>
                  <a:srgbClr val="FF0000"/>
                </a:solidFill>
              </a:rPr>
              <a:t>le 15 juin 2026 </a:t>
            </a:r>
            <a:r>
              <a:rPr lang="fr-FR" dirty="0"/>
              <a:t>– Dans l’attente de la signature de son contrat d’apprentissage, l’élève est inscrit sous statut scolaire au CFA. En parallèle, </a:t>
            </a:r>
            <a:r>
              <a:rPr lang="fr-FR" b="1" dirty="0"/>
              <a:t>il est inscrit administrativement dans l’établissement référent du département du lieu de formation : le lycée Stéphane Hessel pour la Haute-Garonne. </a:t>
            </a:r>
            <a:endParaRPr lang="fr-FR" dirty="0"/>
          </a:p>
          <a:p>
            <a:pPr marL="0" indent="0">
              <a:buNone/>
            </a:pPr>
            <a:r>
              <a:rPr lang="fr-FR" dirty="0"/>
              <a:t>►</a:t>
            </a:r>
            <a:r>
              <a:rPr lang="fr-FR" b="1" dirty="0">
                <a:solidFill>
                  <a:srgbClr val="FF0000"/>
                </a:solidFill>
              </a:rPr>
              <a:t>Ne pas oublier de se préinscrire en ligne sur le site du CFA .</a:t>
            </a:r>
          </a:p>
          <a:p>
            <a:pPr marL="0" indent="0">
              <a:buNone/>
            </a:pPr>
            <a:r>
              <a:rPr lang="fr-FR" dirty="0"/>
              <a:t>► Responsabilité envers l’élève : - jusqu’à ses 16 ans, l’élève est sous la responsabilité de l’Éducation nationale</a:t>
            </a:r>
          </a:p>
          <a:p>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19</a:t>
            </a:fld>
            <a:endParaRPr lang="fr-FR"/>
          </a:p>
        </p:txBody>
      </p:sp>
    </p:spTree>
    <p:extLst>
      <p:ext uri="{BB962C8B-B14F-4D97-AF65-F5344CB8AC3E}">
        <p14:creationId xmlns:p14="http://schemas.microsoft.com/office/powerpoint/2010/main" val="4219197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14928"/>
            <a:ext cx="8784976" cy="6120680"/>
          </a:xfrm>
        </p:spPr>
        <p:txBody>
          <a:bodyPr>
            <a:normAutofit fontScale="62500" lnSpcReduction="20000"/>
          </a:bodyPr>
          <a:lstStyle/>
          <a:p>
            <a:endParaRPr lang="fr-FR" dirty="0" smtClean="0"/>
          </a:p>
          <a:p>
            <a:pPr marL="0" indent="0" algn="ctr">
              <a:buNone/>
            </a:pPr>
            <a:r>
              <a:rPr lang="fr-FR" sz="2900" b="1" dirty="0" smtClean="0">
                <a:solidFill>
                  <a:schemeClr val="accent1">
                    <a:lumMod val="75000"/>
                  </a:schemeClr>
                </a:solidFill>
              </a:rPr>
              <a:t>AFFECTATION/INSCRIPTION</a:t>
            </a:r>
          </a:p>
          <a:p>
            <a:pPr marL="0" indent="0" algn="ctr">
              <a:buNone/>
            </a:pPr>
            <a:endParaRPr lang="fr-FR" sz="2900" b="1" dirty="0">
              <a:solidFill>
                <a:schemeClr val="accent1">
                  <a:lumMod val="75000"/>
                </a:schemeClr>
              </a:solidFill>
            </a:endParaRPr>
          </a:p>
          <a:p>
            <a:r>
              <a:rPr lang="fr-FR" sz="3100" b="1" dirty="0">
                <a:solidFill>
                  <a:srgbClr val="0070C0"/>
                </a:solidFill>
              </a:rPr>
              <a:t> </a:t>
            </a:r>
            <a:r>
              <a:rPr lang="fr-FR" sz="2900" b="1" dirty="0" smtClean="0">
                <a:solidFill>
                  <a:srgbClr val="0070C0"/>
                </a:solidFill>
                <a:latin typeface="Times New Roman" panose="02020603050405020304" pitchFamily="18" charset="0"/>
                <a:cs typeface="Times New Roman" panose="02020603050405020304" pitchFamily="18" charset="0"/>
              </a:rPr>
              <a:t>Affectation: SLA</a:t>
            </a:r>
          </a:p>
          <a:p>
            <a:pPr marL="0" indent="0">
              <a:buNone/>
            </a:pPr>
            <a:r>
              <a:rPr lang="fr-FR" sz="2900" dirty="0" smtClean="0">
                <a:latin typeface="Times New Roman" panose="02020603050405020304" pitchFamily="18" charset="0"/>
                <a:cs typeface="Times New Roman" panose="02020603050405020304" pitchFamily="18" charset="0"/>
              </a:rPr>
              <a:t> </a:t>
            </a:r>
            <a:r>
              <a:rPr lang="fr-FR" sz="2900" dirty="0">
                <a:latin typeface="Times New Roman" panose="02020603050405020304" pitchFamily="18" charset="0"/>
                <a:cs typeface="Times New Roman" panose="02020603050405020304" pitchFamily="18" charset="0"/>
              </a:rPr>
              <a:t>C’est l’application </a:t>
            </a:r>
            <a:r>
              <a:rPr lang="fr-FR" sz="2900" b="1" dirty="0" smtClean="0">
                <a:latin typeface="Times New Roman" panose="02020603050405020304" pitchFamily="18" charset="0"/>
                <a:cs typeface="Times New Roman" panose="02020603050405020304" pitchFamily="18" charset="0"/>
              </a:rPr>
              <a:t>AFFELNET-Lycée </a:t>
            </a:r>
            <a:r>
              <a:rPr lang="fr-FR" sz="2900" dirty="0" smtClean="0">
                <a:latin typeface="Times New Roman" panose="02020603050405020304" pitchFamily="18" charset="0"/>
                <a:cs typeface="Times New Roman" panose="02020603050405020304" pitchFamily="18" charset="0"/>
              </a:rPr>
              <a:t>qui </a:t>
            </a:r>
            <a:r>
              <a:rPr lang="fr-FR" sz="2900" dirty="0">
                <a:latin typeface="Times New Roman" panose="02020603050405020304" pitchFamily="18" charset="0"/>
                <a:cs typeface="Times New Roman" panose="02020603050405020304" pitchFamily="18" charset="0"/>
              </a:rPr>
              <a:t>gère l’affectation des élèves au </a:t>
            </a:r>
            <a:r>
              <a:rPr lang="fr-FR" sz="2900" dirty="0" smtClean="0">
                <a:latin typeface="Times New Roman" panose="02020603050405020304" pitchFamily="18" charset="0"/>
                <a:cs typeface="Times New Roman" panose="02020603050405020304" pitchFamily="18" charset="0"/>
              </a:rPr>
              <a:t>lycée.</a:t>
            </a:r>
            <a:endParaRPr lang="fr-FR" sz="2900" dirty="0">
              <a:latin typeface="Times New Roman" panose="02020603050405020304" pitchFamily="18" charset="0"/>
              <a:cs typeface="Times New Roman" panose="02020603050405020304" pitchFamily="18" charset="0"/>
            </a:endParaRPr>
          </a:p>
          <a:p>
            <a:pPr marL="0" indent="0">
              <a:buNone/>
            </a:pPr>
            <a:r>
              <a:rPr lang="fr-FR" sz="2900" dirty="0" smtClean="0">
                <a:latin typeface="Times New Roman" panose="02020603050405020304" pitchFamily="18" charset="0"/>
                <a:cs typeface="Times New Roman" panose="02020603050405020304" pitchFamily="18" charset="0"/>
              </a:rPr>
              <a:t>- </a:t>
            </a:r>
            <a:r>
              <a:rPr lang="fr-FR" sz="2900" b="1" dirty="0" smtClean="0">
                <a:solidFill>
                  <a:srgbClr val="FF0000"/>
                </a:solidFill>
                <a:latin typeface="Times New Roman" panose="02020603050405020304" pitchFamily="18" charset="0"/>
                <a:cs typeface="Times New Roman" panose="02020603050405020304" pitchFamily="18" charset="0"/>
              </a:rPr>
              <a:t>A </a:t>
            </a:r>
            <a:r>
              <a:rPr lang="fr-FR" sz="2900" b="1" dirty="0">
                <a:solidFill>
                  <a:srgbClr val="FF0000"/>
                </a:solidFill>
                <a:latin typeface="Times New Roman" panose="02020603050405020304" pitchFamily="18" charset="0"/>
                <a:cs typeface="Times New Roman" panose="02020603050405020304" pitchFamily="18" charset="0"/>
              </a:rPr>
              <a:t>partir du </a:t>
            </a:r>
            <a:r>
              <a:rPr lang="fr-FR" sz="2900" b="1" dirty="0" smtClean="0">
                <a:solidFill>
                  <a:srgbClr val="FF0000"/>
                </a:solidFill>
                <a:latin typeface="Times New Roman" panose="02020603050405020304" pitchFamily="18" charset="0"/>
                <a:cs typeface="Times New Roman" panose="02020603050405020304" pitchFamily="18" charset="0"/>
              </a:rPr>
              <a:t>4 mai  14H et </a:t>
            </a:r>
            <a:r>
              <a:rPr lang="fr-FR" sz="2900" b="1" dirty="0">
                <a:solidFill>
                  <a:srgbClr val="FF0000"/>
                </a:solidFill>
                <a:latin typeface="Times New Roman" panose="02020603050405020304" pitchFamily="18" charset="0"/>
                <a:cs typeface="Times New Roman" panose="02020603050405020304" pitchFamily="18" charset="0"/>
              </a:rPr>
              <a:t>jusqu’au </a:t>
            </a:r>
            <a:r>
              <a:rPr lang="fr-FR" sz="2900" b="1" dirty="0" smtClean="0">
                <a:solidFill>
                  <a:srgbClr val="FF0000"/>
                </a:solidFill>
                <a:latin typeface="Times New Roman" panose="02020603050405020304" pitchFamily="18" charset="0"/>
                <a:cs typeface="Times New Roman" panose="02020603050405020304" pitchFamily="18" charset="0"/>
              </a:rPr>
              <a:t>26 mai </a:t>
            </a:r>
            <a:r>
              <a:rPr lang="fr-FR" sz="2900" b="1" dirty="0">
                <a:solidFill>
                  <a:srgbClr val="FF0000"/>
                </a:solidFill>
                <a:latin typeface="Times New Roman" panose="02020603050405020304" pitchFamily="18" charset="0"/>
                <a:cs typeface="Times New Roman" panose="02020603050405020304" pitchFamily="18" charset="0"/>
              </a:rPr>
              <a:t>inclus</a:t>
            </a:r>
            <a:r>
              <a:rPr lang="fr-FR" sz="2900" b="1" dirty="0" smtClean="0">
                <a:latin typeface="Times New Roman" panose="02020603050405020304" pitchFamily="18" charset="0"/>
                <a:cs typeface="Times New Roman" panose="02020603050405020304" pitchFamily="18" charset="0"/>
              </a:rPr>
              <a:t>:</a:t>
            </a:r>
            <a:endParaRPr lang="fr-FR" sz="2900" b="1" dirty="0">
              <a:latin typeface="Times New Roman" panose="02020603050405020304" pitchFamily="18" charset="0"/>
              <a:cs typeface="Times New Roman" panose="02020603050405020304" pitchFamily="18" charset="0"/>
            </a:endParaRPr>
          </a:p>
          <a:p>
            <a:pPr marL="0" indent="0">
              <a:buNone/>
            </a:pPr>
            <a:r>
              <a:rPr lang="fr-FR" sz="2900" dirty="0">
                <a:solidFill>
                  <a:schemeClr val="tx1"/>
                </a:solidFill>
                <a:latin typeface="Times New Roman" panose="02020603050405020304" pitchFamily="18" charset="0"/>
                <a:cs typeface="Times New Roman" panose="02020603050405020304" pitchFamily="18" charset="0"/>
              </a:rPr>
              <a:t>Saisissez vos demandes de formations et d’établissements pour l’année prochaine</a:t>
            </a:r>
            <a:r>
              <a:rPr lang="fr-FR" sz="29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fr-FR" sz="2900" dirty="0">
              <a:latin typeface="Times New Roman" panose="02020603050405020304" pitchFamily="18" charset="0"/>
              <a:cs typeface="Times New Roman" panose="02020603050405020304" pitchFamily="18" charset="0"/>
            </a:endParaRPr>
          </a:p>
          <a:p>
            <a:pPr marL="0" indent="0">
              <a:buNone/>
            </a:pPr>
            <a:r>
              <a:rPr lang="fr-FR" sz="2900" dirty="0" smtClean="0">
                <a:latin typeface="Times New Roman" panose="02020603050405020304" pitchFamily="18" charset="0"/>
                <a:cs typeface="Times New Roman" panose="02020603050405020304" pitchFamily="18" charset="0"/>
              </a:rPr>
              <a:t>-Vérifiez </a:t>
            </a:r>
            <a:r>
              <a:rPr lang="fr-FR" sz="2900" dirty="0">
                <a:latin typeface="Times New Roman" panose="02020603050405020304" pitchFamily="18" charset="0"/>
                <a:cs typeface="Times New Roman" panose="02020603050405020304" pitchFamily="18" charset="0"/>
              </a:rPr>
              <a:t>l’ordre de vos choix et enregistrez-les</a:t>
            </a:r>
            <a:r>
              <a:rPr lang="fr-FR" sz="2900" dirty="0" smtClean="0">
                <a:latin typeface="Times New Roman" panose="02020603050405020304" pitchFamily="18" charset="0"/>
                <a:cs typeface="Times New Roman" panose="02020603050405020304" pitchFamily="18" charset="0"/>
              </a:rPr>
              <a:t>.</a:t>
            </a:r>
          </a:p>
          <a:p>
            <a:pPr marL="0" indent="0">
              <a:buNone/>
            </a:pPr>
            <a:endParaRPr lang="fr-FR" sz="2900" dirty="0">
              <a:latin typeface="Times New Roman" panose="02020603050405020304" pitchFamily="18" charset="0"/>
              <a:cs typeface="Times New Roman" panose="02020603050405020304" pitchFamily="18" charset="0"/>
            </a:endParaRPr>
          </a:p>
          <a:p>
            <a:pPr marL="0" indent="0">
              <a:buNone/>
            </a:pPr>
            <a:r>
              <a:rPr lang="fr-FR" sz="2900" dirty="0" smtClean="0">
                <a:latin typeface="Times New Roman" panose="02020603050405020304" pitchFamily="18" charset="0"/>
                <a:cs typeface="Times New Roman" panose="02020603050405020304" pitchFamily="18" charset="0"/>
              </a:rPr>
              <a:t>- </a:t>
            </a:r>
            <a:r>
              <a:rPr lang="fr-FR" sz="2900" b="1" dirty="0" smtClean="0">
                <a:solidFill>
                  <a:srgbClr val="FF0000"/>
                </a:solidFill>
                <a:latin typeface="Times New Roman" panose="02020603050405020304" pitchFamily="18" charset="0"/>
                <a:cs typeface="Times New Roman" panose="02020603050405020304" pitchFamily="18" charset="0"/>
              </a:rPr>
              <a:t>30 juin 2026 résultats définitifs du Tour Principal</a:t>
            </a:r>
            <a:r>
              <a:rPr lang="fr-FR" sz="2900" dirty="0" smtClean="0">
                <a:latin typeface="Times New Roman" panose="02020603050405020304" pitchFamily="18" charset="0"/>
                <a:cs typeface="Times New Roman" panose="02020603050405020304" pitchFamily="18" charset="0"/>
              </a:rPr>
              <a:t>:</a:t>
            </a:r>
          </a:p>
          <a:p>
            <a:pPr marL="0" indent="0">
              <a:buNone/>
            </a:pPr>
            <a:r>
              <a:rPr lang="fr-FR" sz="2900" dirty="0" smtClean="0">
                <a:latin typeface="Times New Roman" panose="02020603050405020304" pitchFamily="18" charset="0"/>
                <a:cs typeface="Times New Roman" panose="02020603050405020304" pitchFamily="18" charset="0"/>
              </a:rPr>
              <a:t> </a:t>
            </a:r>
            <a:r>
              <a:rPr lang="fr-FR" sz="2900" dirty="0">
                <a:latin typeface="Times New Roman" panose="02020603050405020304" pitchFamily="18" charset="0"/>
                <a:cs typeface="Times New Roman" panose="02020603050405020304" pitchFamily="18" charset="0"/>
              </a:rPr>
              <a:t>Notifications </a:t>
            </a:r>
            <a:r>
              <a:rPr lang="fr-FR" sz="2900" dirty="0" smtClean="0">
                <a:latin typeface="Times New Roman" panose="02020603050405020304" pitchFamily="18" charset="0"/>
                <a:cs typeface="Times New Roman" panose="02020603050405020304" pitchFamily="18" charset="0"/>
              </a:rPr>
              <a:t>d’affectation</a:t>
            </a:r>
          </a:p>
          <a:p>
            <a:pPr marL="457200" indent="-457200"/>
            <a:r>
              <a:rPr lang="fr-FR" sz="2900" b="1" dirty="0" smtClean="0">
                <a:solidFill>
                  <a:srgbClr val="0070C0"/>
                </a:solidFill>
                <a:latin typeface="Times New Roman" panose="02020603050405020304" pitchFamily="18" charset="0"/>
                <a:cs typeface="Times New Roman" panose="02020603050405020304" pitchFamily="18" charset="0"/>
              </a:rPr>
              <a:t>Inscription : SLI</a:t>
            </a:r>
          </a:p>
          <a:p>
            <a:pPr marL="0" indent="0">
              <a:buNone/>
            </a:pPr>
            <a:r>
              <a:rPr lang="fr-FR" sz="2900" dirty="0" smtClean="0">
                <a:solidFill>
                  <a:schemeClr val="tx1"/>
                </a:solidFill>
                <a:latin typeface="Times New Roman" panose="02020603050405020304" pitchFamily="18" charset="0"/>
                <a:cs typeface="Times New Roman" panose="02020603050405020304" pitchFamily="18" charset="0"/>
              </a:rPr>
              <a:t>Ouverture à compter du 30 juin pour l’entrée en 1</a:t>
            </a:r>
            <a:r>
              <a:rPr lang="fr-FR" sz="2900" baseline="30000" dirty="0" smtClean="0">
                <a:solidFill>
                  <a:schemeClr val="tx1"/>
                </a:solidFill>
                <a:latin typeface="Times New Roman" panose="02020603050405020304" pitchFamily="18" charset="0"/>
                <a:cs typeface="Times New Roman" panose="02020603050405020304" pitchFamily="18" charset="0"/>
              </a:rPr>
              <a:t>ère</a:t>
            </a:r>
            <a:r>
              <a:rPr lang="fr-FR" sz="2900" dirty="0" smtClean="0">
                <a:solidFill>
                  <a:schemeClr val="tx1"/>
                </a:solidFill>
                <a:latin typeface="Times New Roman" panose="02020603050405020304" pitchFamily="18" charset="0"/>
                <a:cs typeface="Times New Roman" panose="02020603050405020304" pitchFamily="18" charset="0"/>
              </a:rPr>
              <a:t> année lycée. </a:t>
            </a:r>
          </a:p>
          <a:p>
            <a:pPr marL="0" indent="0">
              <a:buNone/>
            </a:pPr>
            <a:r>
              <a:rPr lang="fr-FR" sz="2900" dirty="0" smtClean="0">
                <a:solidFill>
                  <a:schemeClr val="tx1"/>
                </a:solidFill>
                <a:latin typeface="Times New Roman" panose="02020603050405020304" pitchFamily="18" charset="0"/>
                <a:cs typeface="Times New Roman" panose="02020603050405020304" pitchFamily="18" charset="0"/>
              </a:rPr>
              <a:t>Les représentants légaux de l’élève ou l’élève majeur doivent procéder à l’inscription jusqu’au 3 juillet 2026 pour le Tour Principal, sous peine de perdre le bénéfice de l’affectation.</a:t>
            </a:r>
          </a:p>
          <a:p>
            <a:pPr marL="0" indent="0">
              <a:buNone/>
            </a:pPr>
            <a:r>
              <a:rPr lang="fr-FR" sz="2900" dirty="0" smtClean="0">
                <a:solidFill>
                  <a:schemeClr val="tx1"/>
                </a:solidFill>
                <a:latin typeface="Times New Roman" panose="02020603050405020304" pitchFamily="18" charset="0"/>
                <a:cs typeface="Times New Roman" panose="02020603050405020304" pitchFamily="18" charset="0"/>
              </a:rPr>
              <a:t>Si l’élève est non affecté : RDV dans son établissement d’origine ou au CIO.</a:t>
            </a:r>
          </a:p>
          <a:p>
            <a:pPr marL="0" indent="0">
              <a:buNone/>
            </a:pPr>
            <a:endParaRPr lang="fr-FR" sz="2800" dirty="0">
              <a:solidFill>
                <a:schemeClr val="tx1"/>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a:t>
            </a:fld>
            <a:endParaRPr lang="fr-FR"/>
          </a:p>
        </p:txBody>
      </p:sp>
    </p:spTree>
    <p:extLst>
      <p:ext uri="{BB962C8B-B14F-4D97-AF65-F5344CB8AC3E}">
        <p14:creationId xmlns:p14="http://schemas.microsoft.com/office/powerpoint/2010/main" val="33701767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8" y="980729"/>
            <a:ext cx="6347715" cy="1944216"/>
          </a:xfrm>
        </p:spPr>
        <p:txBody>
          <a:bodyPr/>
          <a:lstStyle/>
          <a:p>
            <a:r>
              <a:rPr lang="fr-FR" dirty="0" smtClean="0"/>
              <a:t>Elèves concernés par une situation médicale </a:t>
            </a:r>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20</a:t>
            </a:fld>
            <a:endParaRPr lang="fr-FR"/>
          </a:p>
        </p:txBody>
      </p:sp>
    </p:spTree>
    <p:extLst>
      <p:ext uri="{BB962C8B-B14F-4D97-AF65-F5344CB8AC3E}">
        <p14:creationId xmlns:p14="http://schemas.microsoft.com/office/powerpoint/2010/main" val="637098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6632"/>
            <a:ext cx="9144000" cy="6552728"/>
          </a:xfrm>
        </p:spPr>
        <p:txBody>
          <a:bodyPr>
            <a:normAutofit fontScale="25000" lnSpcReduction="20000"/>
          </a:bodyPr>
          <a:lstStyle/>
          <a:p>
            <a:pPr marL="0" lvl="0" indent="0" algn="ctr">
              <a:lnSpc>
                <a:spcPct val="115000"/>
              </a:lnSpc>
              <a:spcAft>
                <a:spcPts val="0"/>
              </a:spcAft>
              <a:buNone/>
            </a:pPr>
            <a:r>
              <a:rPr lang="fr-FR" sz="2800" dirty="0" smtClean="0">
                <a:latin typeface="Times New Roman"/>
                <a:ea typeface="Calibri"/>
                <a:cs typeface="Times New Roman"/>
              </a:rPr>
              <a:t>:</a:t>
            </a:r>
            <a:endParaRPr lang="fr-FR" sz="2400" dirty="0">
              <a:latin typeface="Calibri"/>
              <a:ea typeface="Calibri"/>
              <a:cs typeface="Times New Roman"/>
            </a:endParaRPr>
          </a:p>
          <a:p>
            <a:pPr marL="0" indent="0">
              <a:buNone/>
            </a:pPr>
            <a:r>
              <a:rPr lang="fr-FR" sz="6400" dirty="0" smtClean="0">
                <a:latin typeface="Times New Roman" panose="02020603050405020304" pitchFamily="18" charset="0"/>
                <a:cs typeface="Times New Roman" panose="02020603050405020304" pitchFamily="18" charset="0"/>
              </a:rPr>
              <a:t>Ces situations revêtent un caractère exceptionnel.</a:t>
            </a:r>
          </a:p>
          <a:p>
            <a:pPr>
              <a:buFont typeface="Wingdings" panose="05000000000000000000" pitchFamily="2" charset="2"/>
              <a:buChar char="Ø"/>
            </a:pPr>
            <a:r>
              <a:rPr lang="fr-FR" sz="6400" b="1" dirty="0" smtClean="0">
                <a:latin typeface="Times New Roman" panose="02020603050405020304" pitchFamily="18" charset="0"/>
                <a:cs typeface="Times New Roman" panose="02020603050405020304" pitchFamily="18" charset="0"/>
              </a:rPr>
              <a:t>Demande de bonus médical entrée en voie professionnelle ou en voie technologique:</a:t>
            </a:r>
          </a:p>
          <a:p>
            <a:pPr marL="0" indent="0">
              <a:buNone/>
            </a:pPr>
            <a:r>
              <a:rPr lang="fr-FR" sz="6400" dirty="0" smtClean="0">
                <a:latin typeface="Times New Roman" panose="02020603050405020304" pitchFamily="18" charset="0"/>
                <a:cs typeface="Times New Roman" panose="02020603050405020304" pitchFamily="18" charset="0"/>
              </a:rPr>
              <a:t>L’établissement </a:t>
            </a:r>
            <a:r>
              <a:rPr lang="fr-FR" sz="6400" dirty="0">
                <a:latin typeface="Times New Roman" panose="02020603050405020304" pitchFamily="18" charset="0"/>
                <a:cs typeface="Times New Roman" panose="02020603050405020304" pitchFamily="18" charset="0"/>
              </a:rPr>
              <a:t>d’origine devra faire parvenir le dossier de l’élève concerné au médecin scolaire de l’établissement ainsi qu’au médecin conseiller technique de l’IA-DASEN à ce.samis2@ac-toulouse.fr avec en objet : « Commission médicale post 3ème » avant </a:t>
            </a:r>
            <a:r>
              <a:rPr lang="fr-FR" sz="6400" b="1" dirty="0">
                <a:solidFill>
                  <a:srgbClr val="FF0000"/>
                </a:solidFill>
                <a:latin typeface="Times New Roman" panose="02020603050405020304" pitchFamily="18" charset="0"/>
                <a:cs typeface="Times New Roman" panose="02020603050405020304" pitchFamily="18" charset="0"/>
              </a:rPr>
              <a:t>le jeudi 21 mai 2026</a:t>
            </a:r>
            <a:r>
              <a:rPr lang="fr-FR" sz="6400" b="1" dirty="0">
                <a:latin typeface="Times New Roman" panose="02020603050405020304" pitchFamily="18" charset="0"/>
                <a:cs typeface="Times New Roman" panose="02020603050405020304" pitchFamily="18" charset="0"/>
              </a:rPr>
              <a:t>.</a:t>
            </a:r>
            <a:endParaRPr lang="fr-FR" sz="6400" dirty="0">
              <a:latin typeface="Times New Roman" panose="02020603050405020304" pitchFamily="18" charset="0"/>
              <a:cs typeface="Times New Roman" panose="02020603050405020304" pitchFamily="18" charset="0"/>
            </a:endParaRPr>
          </a:p>
          <a:p>
            <a:pPr marL="0" indent="0">
              <a:buNone/>
            </a:pPr>
            <a:r>
              <a:rPr lang="fr-FR" sz="6400" dirty="0">
                <a:latin typeface="Times New Roman" panose="02020603050405020304" pitchFamily="18" charset="0"/>
                <a:cs typeface="Times New Roman" panose="02020603050405020304" pitchFamily="18" charset="0"/>
              </a:rPr>
              <a:t>Date de la commission bonus médical </a:t>
            </a:r>
            <a:r>
              <a:rPr lang="fr-FR" sz="6400" b="1" dirty="0">
                <a:solidFill>
                  <a:srgbClr val="FF0000"/>
                </a:solidFill>
                <a:latin typeface="Times New Roman" panose="02020603050405020304" pitchFamily="18" charset="0"/>
                <a:cs typeface="Times New Roman" panose="02020603050405020304" pitchFamily="18" charset="0"/>
              </a:rPr>
              <a:t>le mardi 2 juin 2026</a:t>
            </a:r>
            <a:r>
              <a:rPr lang="fr-FR" sz="6400" b="1" dirty="0">
                <a:latin typeface="Times New Roman" panose="02020603050405020304" pitchFamily="18" charset="0"/>
                <a:cs typeface="Times New Roman" panose="02020603050405020304" pitchFamily="18" charset="0"/>
              </a:rPr>
              <a:t>.</a:t>
            </a:r>
            <a:endParaRPr lang="fr-FR" sz="6400" dirty="0">
              <a:latin typeface="Times New Roman" panose="02020603050405020304" pitchFamily="18" charset="0"/>
              <a:cs typeface="Times New Roman" panose="02020603050405020304" pitchFamily="18" charset="0"/>
            </a:endParaRPr>
          </a:p>
          <a:p>
            <a:r>
              <a:rPr lang="fr-FR" sz="6400" b="1" dirty="0">
                <a:latin typeface="Times New Roman" panose="02020603050405020304" pitchFamily="18" charset="0"/>
                <a:cs typeface="Times New Roman" panose="02020603050405020304" pitchFamily="18" charset="0"/>
              </a:rPr>
              <a:t> </a:t>
            </a:r>
            <a:r>
              <a:rPr lang="fr-FR" sz="6400" dirty="0">
                <a:latin typeface="Times New Roman" panose="02020603050405020304" pitchFamily="18" charset="0"/>
                <a:cs typeface="Times New Roman" panose="02020603050405020304" pitchFamily="18" charset="0"/>
              </a:rPr>
              <a:t> </a:t>
            </a:r>
            <a:r>
              <a:rPr lang="fr-FR" sz="6400" b="1" dirty="0" smtClean="0">
                <a:latin typeface="Times New Roman" panose="02020603050405020304" pitchFamily="18" charset="0"/>
                <a:cs typeface="Times New Roman" panose="02020603050405020304" pitchFamily="18" charset="0"/>
              </a:rPr>
              <a:t>Demande </a:t>
            </a:r>
            <a:r>
              <a:rPr lang="fr-FR" sz="6400" b="1" dirty="0">
                <a:latin typeface="Times New Roman" panose="02020603050405020304" pitchFamily="18" charset="0"/>
                <a:cs typeface="Times New Roman" panose="02020603050405020304" pitchFamily="18" charset="0"/>
              </a:rPr>
              <a:t>de dérogation pour motif médical, entrée en 2GT</a:t>
            </a:r>
            <a:r>
              <a:rPr lang="fr-FR" sz="6400" dirty="0">
                <a:latin typeface="Times New Roman" panose="02020603050405020304" pitchFamily="18" charset="0"/>
                <a:cs typeface="Times New Roman" panose="02020603050405020304" pitchFamily="18" charset="0"/>
              </a:rPr>
              <a:t> : </a:t>
            </a:r>
          </a:p>
          <a:p>
            <a:pPr marL="0" indent="0">
              <a:buNone/>
            </a:pPr>
            <a:r>
              <a:rPr lang="fr-FR" sz="6400" dirty="0">
                <a:latin typeface="Times New Roman" panose="02020603050405020304" pitchFamily="18" charset="0"/>
                <a:cs typeface="Times New Roman" panose="02020603050405020304" pitchFamily="18" charset="0"/>
              </a:rPr>
              <a:t>Les vœux doivent-être saisis dans </a:t>
            </a:r>
            <a:r>
              <a:rPr lang="fr-FR" sz="6400" dirty="0" err="1">
                <a:latin typeface="Times New Roman" panose="02020603050405020304" pitchFamily="18" charset="0"/>
                <a:cs typeface="Times New Roman" panose="02020603050405020304" pitchFamily="18" charset="0"/>
              </a:rPr>
              <a:t>Affelnet</a:t>
            </a:r>
            <a:r>
              <a:rPr lang="fr-FR" sz="6400" dirty="0">
                <a:latin typeface="Times New Roman" panose="02020603050405020304" pitchFamily="18" charset="0"/>
                <a:cs typeface="Times New Roman" panose="02020603050405020304" pitchFamily="18" charset="0"/>
              </a:rPr>
              <a:t> Lycée.</a:t>
            </a:r>
          </a:p>
          <a:p>
            <a:pPr marL="0" indent="0">
              <a:buNone/>
            </a:pPr>
            <a:r>
              <a:rPr lang="fr-FR" sz="6400" dirty="0">
                <a:latin typeface="Times New Roman" panose="02020603050405020304" pitchFamily="18" charset="0"/>
                <a:cs typeface="Times New Roman" panose="02020603050405020304" pitchFamily="18" charset="0"/>
              </a:rPr>
              <a:t>L’établissement d’origine valide le motif 2 de demande de dérogation dans AFFELNET-lycée après avis du médecin scolaire. Il sera conseillé à la famille de placer : - l’établissement demandé de façon dérogatoire en vœu n° 1 - l’établissement de secteur en dernier vœu afin de sécuriser l’affectation.</a:t>
            </a:r>
          </a:p>
          <a:p>
            <a:pPr lvl="0"/>
            <a:r>
              <a:rPr lang="fr-FR" sz="6400" dirty="0">
                <a:latin typeface="Times New Roman" panose="02020603050405020304" pitchFamily="18" charset="0"/>
                <a:cs typeface="Times New Roman" panose="02020603050405020304" pitchFamily="18" charset="0"/>
              </a:rPr>
              <a:t>Autres types de publics : </a:t>
            </a:r>
          </a:p>
          <a:p>
            <a:pPr marL="0" indent="0">
              <a:buNone/>
            </a:pPr>
            <a:r>
              <a:rPr lang="fr-FR" sz="6400" dirty="0">
                <a:latin typeface="Times New Roman" panose="02020603050405020304" pitchFamily="18" charset="0"/>
                <a:cs typeface="Times New Roman" panose="02020603050405020304" pitchFamily="18" charset="0"/>
              </a:rPr>
              <a:t> </a:t>
            </a:r>
            <a:r>
              <a:rPr lang="fr-FR" sz="6400" dirty="0" smtClean="0">
                <a:latin typeface="Times New Roman" panose="02020603050405020304" pitchFamily="18" charset="0"/>
                <a:cs typeface="Times New Roman" panose="02020603050405020304" pitchFamily="18" charset="0"/>
              </a:rPr>
              <a:t>2nde </a:t>
            </a:r>
            <a:r>
              <a:rPr lang="fr-FR" sz="6400" dirty="0">
                <a:latin typeface="Times New Roman" panose="02020603050405020304" pitchFamily="18" charset="0"/>
                <a:cs typeface="Times New Roman" panose="02020603050405020304" pitchFamily="18" charset="0"/>
              </a:rPr>
              <a:t>GT Demande traitée directement par AFFELNET-lycée</a:t>
            </a:r>
            <a:r>
              <a:rPr lang="fr-FR" sz="6400" b="1" dirty="0">
                <a:latin typeface="Times New Roman" panose="02020603050405020304" pitchFamily="18" charset="0"/>
                <a:cs typeface="Times New Roman" panose="02020603050405020304" pitchFamily="18" charset="0"/>
              </a:rPr>
              <a:t> Dispositif d’Accueil Lycéens (DALY) –lycée </a:t>
            </a:r>
            <a:r>
              <a:rPr lang="fr-FR" sz="6400" b="1" dirty="0" err="1">
                <a:latin typeface="Times New Roman" panose="02020603050405020304" pitchFamily="18" charset="0"/>
                <a:cs typeface="Times New Roman" panose="02020603050405020304" pitchFamily="18" charset="0"/>
              </a:rPr>
              <a:t>Ozenne</a:t>
            </a:r>
            <a:r>
              <a:rPr lang="fr-FR" sz="6400" b="1" dirty="0">
                <a:latin typeface="Times New Roman" panose="02020603050405020304" pitchFamily="18" charset="0"/>
                <a:cs typeface="Times New Roman" panose="02020603050405020304" pitchFamily="18" charset="0"/>
              </a:rPr>
              <a:t>-Toulouse :</a:t>
            </a:r>
            <a:endParaRPr lang="fr-FR" sz="6400" dirty="0">
              <a:latin typeface="Times New Roman" panose="02020603050405020304" pitchFamily="18" charset="0"/>
              <a:cs typeface="Times New Roman" panose="02020603050405020304" pitchFamily="18" charset="0"/>
            </a:endParaRPr>
          </a:p>
          <a:p>
            <a:pPr marL="0" indent="0">
              <a:buNone/>
            </a:pPr>
            <a:r>
              <a:rPr lang="fr-FR" sz="6400" b="1" dirty="0">
                <a:latin typeface="Times New Roman" panose="02020603050405020304" pitchFamily="18" charset="0"/>
                <a:cs typeface="Times New Roman" panose="02020603050405020304" pitchFamily="18" charset="0"/>
              </a:rPr>
              <a:t> </a:t>
            </a:r>
            <a:r>
              <a:rPr lang="fr-FR" sz="6400" dirty="0" smtClean="0">
                <a:latin typeface="Times New Roman" panose="02020603050405020304" pitchFamily="18" charset="0"/>
                <a:cs typeface="Times New Roman" panose="02020603050405020304" pitchFamily="18" charset="0"/>
              </a:rPr>
              <a:t>Public </a:t>
            </a:r>
            <a:r>
              <a:rPr lang="fr-FR" sz="6400" dirty="0">
                <a:latin typeface="Times New Roman" panose="02020603050405020304" pitchFamily="18" charset="0"/>
                <a:cs typeface="Times New Roman" panose="02020603050405020304" pitchFamily="18" charset="0"/>
              </a:rPr>
              <a:t>concerné : 12 jeunes de 15 à 18 ans, en décrochage pour refus scolaire anxieux, accueillis pour une session de 12 semaines éventuellement renouvelable une fois.</a:t>
            </a:r>
          </a:p>
          <a:p>
            <a:pPr marL="0" indent="0">
              <a:buNone/>
            </a:pPr>
            <a:r>
              <a:rPr lang="fr-FR" sz="6400" dirty="0">
                <a:latin typeface="Times New Roman" panose="02020603050405020304" pitchFamily="18" charset="0"/>
                <a:cs typeface="Times New Roman" panose="02020603050405020304" pitchFamily="18" charset="0"/>
              </a:rPr>
              <a:t>Dossier d’admission : constitué d’une lettre de motivation, du dossier scolaire comportant les bulletins des deux  dernière années, la décision d’orientation et un courrier médical du médecin psychiatre qui suit le jeune à transmettre au médecin scolaire ( </a:t>
            </a:r>
            <a:r>
              <a:rPr lang="fr-FR" sz="6400" u="sng" dirty="0">
                <a:latin typeface="Times New Roman" panose="02020603050405020304" pitchFamily="18" charset="0"/>
                <a:cs typeface="Times New Roman" panose="02020603050405020304" pitchFamily="18" charset="0"/>
                <a:hlinkClick r:id="rId2" tooltip="mailto:samis2@ac-toulouse.fr"/>
              </a:rPr>
              <a:t>samis2@ac-toulouse.fr</a:t>
            </a:r>
            <a:r>
              <a:rPr lang="fr-FR" sz="6400" dirty="0">
                <a:latin typeface="Times New Roman" panose="02020603050405020304" pitchFamily="18" charset="0"/>
                <a:cs typeface="Times New Roman" panose="02020603050405020304" pitchFamily="18" charset="0"/>
              </a:rPr>
              <a:t>) avec en objet « Commission Daly ».</a:t>
            </a:r>
          </a:p>
          <a:p>
            <a:pPr marL="0" indent="0">
              <a:buNone/>
            </a:pPr>
            <a:r>
              <a:rPr lang="fr-FR" sz="6400" dirty="0">
                <a:latin typeface="Times New Roman" panose="02020603050405020304" pitchFamily="18" charset="0"/>
                <a:cs typeface="Times New Roman" panose="02020603050405020304" pitchFamily="18" charset="0"/>
              </a:rPr>
              <a:t>Tout élève intégrant le dispositif procède à son inscription administrative dans son établissement de secteur.</a:t>
            </a:r>
          </a:p>
          <a:p>
            <a:pPr marL="0" indent="0">
              <a:buNone/>
            </a:pPr>
            <a:r>
              <a:rPr lang="fr-FR" sz="6400" dirty="0">
                <a:latin typeface="Times New Roman" panose="02020603050405020304" pitchFamily="18" charset="0"/>
                <a:cs typeface="Times New Roman" panose="02020603050405020304" pitchFamily="18" charset="0"/>
              </a:rPr>
              <a:t> </a:t>
            </a:r>
          </a:p>
          <a:p>
            <a:pPr marL="0" indent="0">
              <a:buNone/>
            </a:pPr>
            <a:r>
              <a:rPr lang="fr-FR" dirty="0"/>
              <a:t> </a:t>
            </a: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21</a:t>
            </a:fld>
            <a:endParaRPr lang="fr-FR"/>
          </a:p>
        </p:txBody>
      </p:sp>
    </p:spTree>
    <p:extLst>
      <p:ext uri="{BB962C8B-B14F-4D97-AF65-F5344CB8AC3E}">
        <p14:creationId xmlns:p14="http://schemas.microsoft.com/office/powerpoint/2010/main" val="2439936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803176"/>
          </a:xfrm>
        </p:spPr>
        <p:txBody>
          <a:bodyPr/>
          <a:lstStyle/>
          <a:p>
            <a:r>
              <a:rPr lang="fr-FR" dirty="0" smtClean="0"/>
              <a:t>Les internats d’excellence</a:t>
            </a:r>
            <a:endParaRPr lang="fr-FR" dirty="0"/>
          </a:p>
        </p:txBody>
      </p:sp>
      <p:sp>
        <p:nvSpPr>
          <p:cNvPr id="3" name="Espace réservé du contenu 2"/>
          <p:cNvSpPr>
            <a:spLocks noGrp="1"/>
          </p:cNvSpPr>
          <p:nvPr>
            <p:ph idx="1"/>
          </p:nvPr>
        </p:nvSpPr>
        <p:spPr>
          <a:xfrm>
            <a:off x="609598" y="1412776"/>
            <a:ext cx="7274769" cy="4628587"/>
          </a:xfrm>
        </p:spPr>
        <p:txBody>
          <a:bodyPr>
            <a:normAutofit fontScale="92500"/>
          </a:bodyPr>
          <a:lstStyle/>
          <a:p>
            <a:r>
              <a:rPr lang="fr-FR" b="1" dirty="0"/>
              <a:t>PUBLIC CONCERNÉ</a:t>
            </a:r>
            <a:endParaRPr lang="fr-FR" dirty="0"/>
          </a:p>
          <a:p>
            <a:pPr marL="0" indent="0">
              <a:buNone/>
            </a:pPr>
            <a:r>
              <a:rPr lang="fr-FR" dirty="0"/>
              <a:t>Les internats d’excellence (IEX) ont pour objectif d’accompagner les </a:t>
            </a:r>
            <a:r>
              <a:rPr lang="fr-FR" b="1" dirty="0"/>
              <a:t>collégiens</a:t>
            </a:r>
            <a:r>
              <a:rPr lang="fr-FR" dirty="0"/>
              <a:t> et les </a:t>
            </a:r>
            <a:r>
              <a:rPr lang="fr-FR" b="1" dirty="0"/>
              <a:t>lycéens</a:t>
            </a:r>
            <a:r>
              <a:rPr lang="fr-FR" dirty="0"/>
              <a:t> au plus près de leurs besoins éducatifs et pédagogiques afin de les conduire au maximum de leur potentiel.</a:t>
            </a:r>
          </a:p>
          <a:p>
            <a:pPr marL="0" indent="0">
              <a:buNone/>
            </a:pPr>
            <a:r>
              <a:rPr lang="fr-FR" dirty="0"/>
              <a:t>Ils concernent les élèves de tout niveau en collège et en lycée</a:t>
            </a:r>
            <a:r>
              <a:rPr lang="fr-FR" dirty="0" smtClean="0"/>
              <a:t>.</a:t>
            </a:r>
          </a:p>
          <a:p>
            <a:r>
              <a:rPr lang="fr-FR" b="1" dirty="0" smtClean="0"/>
              <a:t>Modalités</a:t>
            </a:r>
          </a:p>
          <a:p>
            <a:pPr marL="0" indent="0">
              <a:buNone/>
            </a:pPr>
            <a:r>
              <a:rPr lang="fr-FR" dirty="0"/>
              <a:t>Les familles sollicitant une admission dans un internat d’excellence doivent candidater à une formation via le SLA ou AFFELNET-Lycée</a:t>
            </a:r>
            <a:r>
              <a:rPr lang="fr-FR" dirty="0" smtClean="0"/>
              <a:t>.</a:t>
            </a:r>
          </a:p>
          <a:p>
            <a:r>
              <a:rPr lang="fr-FR" b="1" dirty="0" smtClean="0"/>
              <a:t>Procédure d’admission</a:t>
            </a:r>
          </a:p>
          <a:p>
            <a:pPr marL="0" indent="0">
              <a:buNone/>
            </a:pPr>
            <a:r>
              <a:rPr lang="fr-FR" dirty="0"/>
              <a:t>Il faut utiliser un dossier papier, complété par l'établissement (professeur principal, chef d'établissement) qui est plus qualitatif à étudier en commission. </a:t>
            </a:r>
          </a:p>
          <a:p>
            <a:pPr marL="0" indent="0">
              <a:buNone/>
            </a:pPr>
            <a:r>
              <a:rPr lang="fr-FR" b="1" dirty="0"/>
              <a:t>Le dossier de candidature est téléchargeable sur le site académique ou peut être retiré auprès de l’établissement d’origine.</a:t>
            </a:r>
            <a:endParaRPr lang="fr-FR" dirty="0"/>
          </a:p>
          <a:p>
            <a:endParaRPr lang="fr-FR" dirty="0" smtClean="0"/>
          </a:p>
          <a:p>
            <a:pPr marL="0" indent="0">
              <a:buNone/>
            </a:pPr>
            <a:endParaRPr lang="fr-FR" dirty="0"/>
          </a:p>
          <a:p>
            <a:endParaRPr lang="fr-FR" dirty="0"/>
          </a:p>
          <a:p>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22</a:t>
            </a:fld>
            <a:endParaRPr lang="fr-FR"/>
          </a:p>
        </p:txBody>
      </p:sp>
    </p:spTree>
    <p:extLst>
      <p:ext uri="{BB962C8B-B14F-4D97-AF65-F5344CB8AC3E}">
        <p14:creationId xmlns:p14="http://schemas.microsoft.com/office/powerpoint/2010/main" val="1060117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9"/>
            <a:ext cx="6347713" cy="576064"/>
          </a:xfrm>
        </p:spPr>
        <p:txBody>
          <a:bodyPr>
            <a:normAutofit fontScale="90000"/>
          </a:bodyPr>
          <a:lstStyle/>
          <a:p>
            <a:pPr algn="ctr"/>
            <a:r>
              <a:rPr lang="fr-FR" dirty="0" smtClean="0"/>
              <a:t>Classes passerelles </a:t>
            </a:r>
            <a:endParaRPr lang="fr-FR" dirty="0"/>
          </a:p>
        </p:txBody>
      </p:sp>
      <p:sp>
        <p:nvSpPr>
          <p:cNvPr id="3" name="Espace réservé du contenu 2"/>
          <p:cNvSpPr>
            <a:spLocks noGrp="1"/>
          </p:cNvSpPr>
          <p:nvPr>
            <p:ph idx="1"/>
          </p:nvPr>
        </p:nvSpPr>
        <p:spPr>
          <a:xfrm>
            <a:off x="179512" y="1052736"/>
            <a:ext cx="8640960" cy="5616624"/>
          </a:xfrm>
        </p:spPr>
        <p:txBody>
          <a:bodyPr>
            <a:normAutofit fontScale="85000" lnSpcReduction="20000"/>
          </a:bodyPr>
          <a:lstStyle/>
          <a:p>
            <a:pPr marL="0" indent="0">
              <a:buNone/>
            </a:pPr>
            <a:r>
              <a:rPr lang="fr-FR" dirty="0" smtClean="0">
                <a:latin typeface="Times New Roman" panose="02020603050405020304" pitchFamily="18" charset="0"/>
                <a:cs typeface="Times New Roman" panose="02020603050405020304" pitchFamily="18" charset="0"/>
              </a:rPr>
              <a:t>-</a:t>
            </a:r>
            <a:r>
              <a:rPr lang="fr-FR" b="1" dirty="0" smtClean="0">
                <a:latin typeface="Times New Roman" panose="02020603050405020304" pitchFamily="18" charset="0"/>
                <a:cs typeface="Times New Roman" panose="02020603050405020304" pitchFamily="18" charset="0"/>
              </a:rPr>
              <a:t>Public concerné</a:t>
            </a:r>
            <a:r>
              <a:rPr lang="fr-FR" dirty="0" smtClean="0">
                <a:latin typeface="Times New Roman" panose="02020603050405020304" pitchFamily="18" charset="0"/>
                <a:cs typeface="Times New Roman" panose="02020603050405020304" pitchFamily="18" charset="0"/>
              </a:rPr>
              <a:t>:</a:t>
            </a:r>
          </a:p>
          <a:p>
            <a:pPr marL="0" indent="0">
              <a:buNone/>
            </a:pPr>
            <a:r>
              <a:rPr lang="fr-FR" sz="1600" dirty="0" smtClean="0">
                <a:latin typeface="Times New Roman" panose="02020603050405020304" pitchFamily="18" charset="0"/>
                <a:cs typeface="Times New Roman" panose="02020603050405020304" pitchFamily="18" charset="0"/>
              </a:rPr>
              <a:t>Elèves issus de 3</a:t>
            </a:r>
            <a:r>
              <a:rPr lang="fr-FR" sz="1600" baseline="30000" dirty="0" smtClean="0">
                <a:latin typeface="Times New Roman" panose="02020603050405020304" pitchFamily="18" charset="0"/>
                <a:cs typeface="Times New Roman" panose="02020603050405020304" pitchFamily="18" charset="0"/>
              </a:rPr>
              <a:t>ème</a:t>
            </a:r>
            <a:r>
              <a:rPr lang="fr-FR" sz="1600" dirty="0" smtClean="0">
                <a:latin typeface="Times New Roman" panose="02020603050405020304" pitchFamily="18" charset="0"/>
                <a:cs typeface="Times New Roman" panose="02020603050405020304" pitchFamily="18" charset="0"/>
              </a:rPr>
              <a:t> bénéficiant d’une décision d’orientation en CAP ou 2de Pro non affectés à l’issue des tours principale et 1 d’</a:t>
            </a:r>
            <a:r>
              <a:rPr lang="fr-FR" sz="1600" dirty="0" err="1" smtClean="0">
                <a:latin typeface="Times New Roman" panose="02020603050405020304" pitchFamily="18" charset="0"/>
                <a:cs typeface="Times New Roman" panose="02020603050405020304" pitchFamily="18" charset="0"/>
              </a:rPr>
              <a:t>Affelnet</a:t>
            </a:r>
            <a:r>
              <a:rPr lang="fr-FR" sz="1600" dirty="0" smtClean="0">
                <a:latin typeface="Times New Roman" panose="02020603050405020304" pitchFamily="18" charset="0"/>
                <a:cs typeface="Times New Roman" panose="02020603050405020304" pitchFamily="18" charset="0"/>
              </a:rPr>
              <a:t> Lycée. L’objectif de cette classe est de travailler le projet d’orientation en vue d’une admission en CAP ou 2de Pro sous statut scolaire ou d’apprenti .Les entrées et sorties sont permanentes. Les élèves décrocheurs ne sont pas concernés.</a:t>
            </a:r>
          </a:p>
          <a:p>
            <a:pPr marL="0" indent="0">
              <a:buNone/>
            </a:pPr>
            <a:r>
              <a:rPr lang="fr-FR" sz="1600" dirty="0" smtClean="0">
                <a:latin typeface="Times New Roman" panose="02020603050405020304" pitchFamily="18" charset="0"/>
                <a:cs typeface="Times New Roman" panose="02020603050405020304" pitchFamily="18" charset="0"/>
              </a:rPr>
              <a:t>-</a:t>
            </a:r>
            <a:r>
              <a:rPr lang="fr-FR" sz="1600" b="1" dirty="0" smtClean="0">
                <a:latin typeface="Times New Roman" panose="02020603050405020304" pitchFamily="18" charset="0"/>
                <a:cs typeface="Times New Roman" panose="02020603050405020304" pitchFamily="18" charset="0"/>
              </a:rPr>
              <a:t>Critères d’admission</a:t>
            </a:r>
            <a:r>
              <a:rPr lang="fr-FR" sz="1600" dirty="0" smtClean="0">
                <a:latin typeface="Times New Roman" panose="02020603050405020304" pitchFamily="18" charset="0"/>
                <a:cs typeface="Times New Roman" panose="02020603050405020304" pitchFamily="18" charset="0"/>
              </a:rPr>
              <a:t>:</a:t>
            </a:r>
          </a:p>
          <a:p>
            <a:pPr marL="0" indent="0">
              <a:buNone/>
            </a:pPr>
            <a:r>
              <a:rPr lang="fr-FR" sz="1600" dirty="0" smtClean="0">
                <a:latin typeface="Times New Roman" panose="02020603050405020304" pitchFamily="18" charset="0"/>
                <a:cs typeface="Times New Roman" panose="02020603050405020304" pitchFamily="18" charset="0"/>
              </a:rPr>
              <a:t>-Moins de 16 ans prioritairement</a:t>
            </a:r>
          </a:p>
          <a:p>
            <a:pPr marL="0" indent="0">
              <a:buNone/>
            </a:pPr>
            <a:r>
              <a:rPr lang="fr-FR" sz="1600" dirty="0" smtClean="0">
                <a:latin typeface="Times New Roman" panose="02020603050405020304" pitchFamily="18" charset="0"/>
                <a:cs typeface="Times New Roman" panose="02020603050405020304" pitchFamily="18" charset="0"/>
              </a:rPr>
              <a:t>-Faible niveau scolaire mais pas de désinvestissement , ni d’absentéisme</a:t>
            </a:r>
          </a:p>
          <a:p>
            <a:pPr marL="0" indent="0">
              <a:buNone/>
            </a:pPr>
            <a:r>
              <a:rPr lang="fr-FR" sz="1600" dirty="0" smtClean="0">
                <a:latin typeface="Times New Roman" panose="02020603050405020304" pitchFamily="18" charset="0"/>
                <a:cs typeface="Times New Roman" panose="02020603050405020304" pitchFamily="18" charset="0"/>
              </a:rPr>
              <a:t>-Projet peu cohérent ou restreint géographiquement</a:t>
            </a:r>
          </a:p>
          <a:p>
            <a:pPr marL="0" indent="0">
              <a:buNone/>
            </a:pPr>
            <a:r>
              <a:rPr lang="fr-FR" sz="1600" b="1" dirty="0" smtClean="0">
                <a:latin typeface="Times New Roman" panose="02020603050405020304" pitchFamily="18" charset="0"/>
                <a:cs typeface="Times New Roman" panose="02020603050405020304" pitchFamily="18" charset="0"/>
              </a:rPr>
              <a:t>Classes passerelles</a:t>
            </a:r>
            <a:r>
              <a:rPr lang="fr-FR" sz="1600" dirty="0" smtClean="0">
                <a:latin typeface="Times New Roman" panose="02020603050405020304" pitchFamily="18" charset="0"/>
                <a:cs typeface="Times New Roman" panose="02020603050405020304" pitchFamily="18" charset="0"/>
              </a:rPr>
              <a:t>:</a:t>
            </a:r>
          </a:p>
          <a:p>
            <a:pPr marL="0" indent="0">
              <a:buNone/>
            </a:pPr>
            <a:r>
              <a:rPr lang="fr-FR" sz="1600" dirty="0" smtClean="0">
                <a:latin typeface="Times New Roman" panose="02020603050405020304" pitchFamily="18" charset="0"/>
                <a:cs typeface="Times New Roman" panose="02020603050405020304" pitchFamily="18" charset="0"/>
              </a:rPr>
              <a:t>LP Paul </a:t>
            </a:r>
            <a:r>
              <a:rPr lang="fr-FR" sz="1600" dirty="0" err="1" smtClean="0">
                <a:latin typeface="Times New Roman" panose="02020603050405020304" pitchFamily="18" charset="0"/>
                <a:cs typeface="Times New Roman" panose="02020603050405020304" pitchFamily="18" charset="0"/>
              </a:rPr>
              <a:t>Mathou</a:t>
            </a:r>
            <a:r>
              <a:rPr lang="fr-FR" sz="1600" dirty="0" smtClean="0">
                <a:latin typeface="Times New Roman" panose="02020603050405020304" pitchFamily="18" charset="0"/>
                <a:cs typeface="Times New Roman" panose="02020603050405020304" pitchFamily="18" charset="0"/>
              </a:rPr>
              <a:t> </a:t>
            </a:r>
            <a:r>
              <a:rPr lang="fr-FR" sz="1600" dirty="0" err="1" smtClean="0">
                <a:latin typeface="Times New Roman" panose="02020603050405020304" pitchFamily="18" charset="0"/>
                <a:cs typeface="Times New Roman" panose="02020603050405020304" pitchFamily="18" charset="0"/>
              </a:rPr>
              <a:t>Gourdan</a:t>
            </a:r>
            <a:r>
              <a:rPr lang="fr-FR" sz="1600" dirty="0" smtClean="0">
                <a:latin typeface="Times New Roman" panose="02020603050405020304" pitchFamily="18" charset="0"/>
                <a:cs typeface="Times New Roman" panose="02020603050405020304" pitchFamily="18" charset="0"/>
              </a:rPr>
              <a:t> </a:t>
            </a:r>
            <a:r>
              <a:rPr lang="fr-FR" sz="1600" dirty="0" err="1" smtClean="0">
                <a:latin typeface="Times New Roman" panose="02020603050405020304" pitchFamily="18" charset="0"/>
                <a:cs typeface="Times New Roman" panose="02020603050405020304" pitchFamily="18" charset="0"/>
              </a:rPr>
              <a:t>Polignan</a:t>
            </a:r>
            <a:endParaRPr lang="fr-FR" sz="1600" dirty="0" smtClean="0">
              <a:latin typeface="Times New Roman" panose="02020603050405020304" pitchFamily="18" charset="0"/>
              <a:cs typeface="Times New Roman" panose="02020603050405020304" pitchFamily="18" charset="0"/>
            </a:endParaRPr>
          </a:p>
          <a:p>
            <a:pPr marL="0" indent="0">
              <a:buNone/>
            </a:pPr>
            <a:r>
              <a:rPr lang="fr-FR" sz="1600" dirty="0" smtClean="0">
                <a:latin typeface="Times New Roman" panose="02020603050405020304" pitchFamily="18" charset="0"/>
                <a:cs typeface="Times New Roman" panose="02020603050405020304" pitchFamily="18" charset="0"/>
              </a:rPr>
              <a:t>LGT Victor Hugo Colomiers</a:t>
            </a:r>
          </a:p>
          <a:p>
            <a:pPr marL="0" indent="0">
              <a:buNone/>
            </a:pPr>
            <a:r>
              <a:rPr lang="fr-FR" sz="1600" dirty="0" smtClean="0">
                <a:latin typeface="Times New Roman" panose="02020603050405020304" pitchFamily="18" charset="0"/>
                <a:cs typeface="Times New Roman" panose="02020603050405020304" pitchFamily="18" charset="0"/>
              </a:rPr>
              <a:t>LPO Bellevue Toulouse</a:t>
            </a:r>
          </a:p>
          <a:p>
            <a:pPr marL="0" indent="0">
              <a:buNone/>
            </a:pPr>
            <a:r>
              <a:rPr lang="fr-FR" sz="1600" dirty="0" smtClean="0">
                <a:latin typeface="Times New Roman" panose="02020603050405020304" pitchFamily="18" charset="0"/>
                <a:cs typeface="Times New Roman" panose="02020603050405020304" pitchFamily="18" charset="0"/>
              </a:rPr>
              <a:t>LGT J.P Vernant Pin-</a:t>
            </a:r>
            <a:r>
              <a:rPr lang="fr-FR" sz="1600" dirty="0" err="1" smtClean="0">
                <a:latin typeface="Times New Roman" panose="02020603050405020304" pitchFamily="18" charset="0"/>
                <a:cs typeface="Times New Roman" panose="02020603050405020304" pitchFamily="18" charset="0"/>
              </a:rPr>
              <a:t>Justaret</a:t>
            </a:r>
            <a:endParaRPr lang="fr-FR" sz="1600" dirty="0" smtClean="0">
              <a:latin typeface="Times New Roman" panose="02020603050405020304" pitchFamily="18" charset="0"/>
              <a:cs typeface="Times New Roman" panose="02020603050405020304" pitchFamily="18" charset="0"/>
            </a:endParaRPr>
          </a:p>
          <a:p>
            <a:pPr marL="0" indent="0">
              <a:buNone/>
            </a:pPr>
            <a:r>
              <a:rPr lang="fr-FR" sz="1600" dirty="0" smtClean="0">
                <a:latin typeface="Times New Roman" panose="02020603050405020304" pitchFamily="18" charset="0"/>
                <a:cs typeface="Times New Roman" panose="02020603050405020304" pitchFamily="18" charset="0"/>
              </a:rPr>
              <a:t>LP Gisèle Halimi Toulouse</a:t>
            </a:r>
          </a:p>
          <a:p>
            <a:pPr marL="0" indent="0">
              <a:buNone/>
            </a:pPr>
            <a:r>
              <a:rPr lang="fr-FR" sz="1600" dirty="0" smtClean="0">
                <a:latin typeface="Times New Roman" panose="02020603050405020304" pitchFamily="18" charset="0"/>
                <a:cs typeface="Times New Roman" panose="02020603050405020304" pitchFamily="18" charset="0"/>
              </a:rPr>
              <a:t>LP Stéphane Hessel</a:t>
            </a:r>
          </a:p>
          <a:p>
            <a:pPr marL="0" indent="0">
              <a:buNone/>
            </a:pPr>
            <a:r>
              <a:rPr lang="fr-FR" sz="1600" dirty="0" smtClean="0">
                <a:latin typeface="Times New Roman" panose="02020603050405020304" pitchFamily="18" charset="0"/>
                <a:cs typeface="Times New Roman" panose="02020603050405020304" pitchFamily="18" charset="0"/>
              </a:rPr>
              <a:t>LP Urbain Vitry Toulouse</a:t>
            </a:r>
          </a:p>
          <a:p>
            <a:pPr marL="0" indent="0">
              <a:buNone/>
            </a:pPr>
            <a:r>
              <a:rPr lang="fr-FR" sz="1600" dirty="0" smtClean="0">
                <a:latin typeface="Times New Roman" panose="02020603050405020304" pitchFamily="18" charset="0"/>
                <a:cs typeface="Times New Roman" panose="02020603050405020304" pitchFamily="18" charset="0"/>
              </a:rPr>
              <a:t>LP Roland Garros Toulouse</a:t>
            </a:r>
          </a:p>
          <a:p>
            <a:pPr marL="0" indent="0">
              <a:buNone/>
            </a:pPr>
            <a:r>
              <a:rPr lang="fr-FR" sz="1600" dirty="0" smtClean="0">
                <a:latin typeface="Times New Roman" panose="02020603050405020304" pitchFamily="18" charset="0"/>
                <a:cs typeface="Times New Roman" panose="02020603050405020304" pitchFamily="18" charset="0"/>
              </a:rPr>
              <a:t>LPO </a:t>
            </a:r>
            <a:r>
              <a:rPr lang="fr-FR" sz="1600" dirty="0" err="1" smtClean="0">
                <a:latin typeface="Times New Roman" panose="02020603050405020304" pitchFamily="18" charset="0"/>
                <a:cs typeface="Times New Roman" panose="02020603050405020304" pitchFamily="18" charset="0"/>
              </a:rPr>
              <a:t>Déodat</a:t>
            </a:r>
            <a:r>
              <a:rPr lang="fr-FR" sz="1600" dirty="0" smtClean="0">
                <a:latin typeface="Times New Roman" panose="02020603050405020304" pitchFamily="18" charset="0"/>
                <a:cs typeface="Times New Roman" panose="02020603050405020304" pitchFamily="18" charset="0"/>
              </a:rPr>
              <a:t> de Séverac Toulouse</a:t>
            </a:r>
          </a:p>
          <a:p>
            <a:pPr marL="0" indent="0">
              <a:buNone/>
            </a:pPr>
            <a:r>
              <a:rPr lang="fr-FR" sz="1600" dirty="0" smtClean="0">
                <a:latin typeface="Times New Roman" panose="02020603050405020304" pitchFamily="18" charset="0"/>
                <a:cs typeface="Times New Roman" panose="02020603050405020304" pitchFamily="18" charset="0"/>
              </a:rPr>
              <a:t>Ouverture de la plate forme </a:t>
            </a:r>
            <a:r>
              <a:rPr lang="fr-FR" sz="1600" b="1" dirty="0" smtClean="0">
                <a:solidFill>
                  <a:srgbClr val="FF0000"/>
                </a:solidFill>
                <a:latin typeface="Times New Roman" panose="02020603050405020304" pitchFamily="18" charset="0"/>
                <a:cs typeface="Times New Roman" panose="02020603050405020304" pitchFamily="18" charset="0"/>
              </a:rPr>
              <a:t>le 7 juillet 2026</a:t>
            </a:r>
          </a:p>
          <a:p>
            <a:pPr marL="0" indent="0">
              <a:buNone/>
            </a:pPr>
            <a:endParaRPr lang="fr-FR" sz="1600" dirty="0">
              <a:latin typeface="Times New Roman" panose="02020603050405020304" pitchFamily="18" charset="0"/>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23</a:t>
            </a:fld>
            <a:endParaRPr lang="fr-FR"/>
          </a:p>
        </p:txBody>
      </p:sp>
    </p:spTree>
    <p:extLst>
      <p:ext uri="{BB962C8B-B14F-4D97-AF65-F5344CB8AC3E}">
        <p14:creationId xmlns:p14="http://schemas.microsoft.com/office/powerpoint/2010/main" val="760786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692696"/>
            <a:ext cx="8435280" cy="4392488"/>
          </a:xfrm>
        </p:spPr>
        <p:txBody>
          <a:bodyPr>
            <a:normAutofit/>
          </a:bodyPr>
          <a:lstStyle/>
          <a:p>
            <a:pPr>
              <a:lnSpc>
                <a:spcPct val="115000"/>
              </a:lnSpc>
              <a:spcAft>
                <a:spcPts val="1000"/>
              </a:spcAft>
            </a:pPr>
            <a:r>
              <a:rPr lang="fr-FR" b="1" dirty="0">
                <a:solidFill>
                  <a:srgbClr val="0070C0"/>
                </a:solidFill>
                <a:effectLst>
                  <a:outerShdw blurRad="38100" dist="38100" dir="2700000" algn="tl">
                    <a:srgbClr val="000000">
                      <a:alpha val="43137"/>
                    </a:srgbClr>
                  </a:outerShdw>
                </a:effectLst>
              </a:rPr>
              <a:t>Adresses utiles</a:t>
            </a:r>
            <a:r>
              <a:rPr lang="fr-FR" sz="2800" dirty="0">
                <a:latin typeface="Times New Roman"/>
                <a:ea typeface="Calibri"/>
                <a:cs typeface="Times New Roman"/>
              </a:rPr>
              <a:t> </a:t>
            </a:r>
            <a:r>
              <a:rPr lang="fr-FR" sz="2800" dirty="0" smtClean="0">
                <a:latin typeface="Times New Roman"/>
                <a:ea typeface="Calibri"/>
                <a:cs typeface="Times New Roman"/>
              </a:rPr>
              <a:t>:</a:t>
            </a:r>
            <a:r>
              <a:rPr lang="fr-FR" sz="2800" dirty="0">
                <a:latin typeface="Times New Roman"/>
                <a:ea typeface="Calibri"/>
                <a:cs typeface="Times New Roman"/>
              </a:rPr>
              <a:t> </a:t>
            </a:r>
            <a:endParaRPr lang="fr-FR" sz="2400" dirty="0">
              <a:latin typeface="Calibri"/>
              <a:ea typeface="Calibri"/>
              <a:cs typeface="Times New Roman"/>
            </a:endParaRPr>
          </a:p>
          <a:p>
            <a:pPr marL="0" indent="0">
              <a:lnSpc>
                <a:spcPct val="115000"/>
              </a:lnSpc>
              <a:buNone/>
            </a:pPr>
            <a:r>
              <a:rPr lang="fr-FR" dirty="0"/>
              <a:t>A compter du 1 er juin jusqu’au 29 juillet 2026 et du </a:t>
            </a:r>
            <a:r>
              <a:rPr lang="fr-FR" dirty="0" smtClean="0"/>
              <a:t>24 août au   </a:t>
            </a:r>
            <a:r>
              <a:rPr lang="fr-FR" dirty="0"/>
              <a:t>25 septembre 2026, les familles peuvent contacter la plateforme téléphonique mise en œuvre par la DRAIO : 05 36 25 81 00 du lundi au vendredi de 9h00 à 17h00.</a:t>
            </a:r>
          </a:p>
          <a:p>
            <a:pPr marL="0" indent="0">
              <a:lnSpc>
                <a:spcPct val="115000"/>
              </a:lnSpc>
              <a:spcAft>
                <a:spcPts val="0"/>
              </a:spcAft>
              <a:buNone/>
            </a:pPr>
            <a:endParaRPr lang="fr-FR" sz="1800" u="sng" dirty="0" smtClean="0">
              <a:solidFill>
                <a:srgbClr val="0000FF"/>
              </a:solidFill>
              <a:latin typeface="Arial"/>
              <a:ea typeface="Calibri"/>
              <a:cs typeface="Times New Roman"/>
            </a:endParaRP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24</a:t>
            </a:fld>
            <a:endParaRPr lang="fr-FR"/>
          </a:p>
        </p:txBody>
      </p:sp>
    </p:spTree>
    <p:extLst>
      <p:ext uri="{BB962C8B-B14F-4D97-AF65-F5344CB8AC3E}">
        <p14:creationId xmlns:p14="http://schemas.microsoft.com/office/powerpoint/2010/main" val="2742081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08720"/>
            <a:ext cx="9144000" cy="4320480"/>
          </a:xfrm>
        </p:spPr>
        <p:txBody>
          <a:bodyPr>
            <a:normAutofit/>
          </a:bodyPr>
          <a:lstStyle/>
          <a:p>
            <a:pPr marL="0" indent="0" algn="ctr">
              <a:buNone/>
            </a:pPr>
            <a:r>
              <a:rPr lang="fr-FR" dirty="0">
                <a:solidFill>
                  <a:schemeClr val="tx1"/>
                </a:solidFill>
                <a:latin typeface="Times New Roman" panose="02020603050405020304" pitchFamily="18" charset="0"/>
                <a:ea typeface="+mj-ea"/>
                <a:cs typeface="Times New Roman" panose="02020603050405020304" pitchFamily="18" charset="0"/>
              </a:rPr>
              <a:t>Madame </a:t>
            </a:r>
            <a:r>
              <a:rPr lang="fr-FR" dirty="0" err="1" smtClean="0">
                <a:solidFill>
                  <a:schemeClr val="tx1"/>
                </a:solidFill>
                <a:latin typeface="Times New Roman" panose="02020603050405020304" pitchFamily="18" charset="0"/>
                <a:ea typeface="+mj-ea"/>
                <a:cs typeface="Times New Roman" panose="02020603050405020304" pitchFamily="18" charset="0"/>
              </a:rPr>
              <a:t>Chanfrau</a:t>
            </a:r>
            <a:endParaRPr lang="fr-FR" dirty="0" smtClean="0">
              <a:solidFill>
                <a:schemeClr val="tx1"/>
              </a:solidFill>
              <a:latin typeface="Times New Roman" panose="02020603050405020304" pitchFamily="18" charset="0"/>
              <a:ea typeface="+mj-ea"/>
              <a:cs typeface="Times New Roman" panose="02020603050405020304" pitchFamily="18" charset="0"/>
            </a:endParaRPr>
          </a:p>
          <a:p>
            <a:pPr marL="0" indent="0" algn="ctr">
              <a:buNone/>
            </a:pPr>
            <a:r>
              <a:rPr lang="fr-FR" dirty="0">
                <a:solidFill>
                  <a:srgbClr val="0070C0"/>
                </a:solidFill>
                <a:latin typeface="Times New Roman" panose="02020603050405020304" pitchFamily="18" charset="0"/>
                <a:ea typeface="+mj-ea"/>
                <a:cs typeface="Times New Roman" panose="02020603050405020304" pitchFamily="18" charset="0"/>
              </a:rPr>
              <a:t/>
            </a:r>
            <a:br>
              <a:rPr lang="fr-FR" dirty="0">
                <a:solidFill>
                  <a:srgbClr val="0070C0"/>
                </a:solidFill>
                <a:latin typeface="Times New Roman" panose="02020603050405020304" pitchFamily="18" charset="0"/>
                <a:ea typeface="+mj-ea"/>
                <a:cs typeface="Times New Roman" panose="02020603050405020304" pitchFamily="18" charset="0"/>
              </a:rPr>
            </a:br>
            <a:r>
              <a:rPr lang="fr-FR" dirty="0">
                <a:solidFill>
                  <a:schemeClr val="tx1"/>
                </a:solidFill>
                <a:latin typeface="Times New Roman" panose="02020603050405020304" pitchFamily="18" charset="0"/>
                <a:ea typeface="+mj-ea"/>
                <a:cs typeface="Times New Roman" panose="02020603050405020304" pitchFamily="18" charset="0"/>
              </a:rPr>
              <a:t>Psychologue EN, conseil en orientation scolaire et </a:t>
            </a:r>
            <a:r>
              <a:rPr lang="fr-FR" dirty="0" smtClean="0">
                <a:solidFill>
                  <a:schemeClr val="tx1"/>
                </a:solidFill>
                <a:latin typeface="Times New Roman" panose="02020603050405020304" pitchFamily="18" charset="0"/>
                <a:ea typeface="+mj-ea"/>
                <a:cs typeface="Times New Roman" panose="02020603050405020304" pitchFamily="18" charset="0"/>
              </a:rPr>
              <a:t>professionnelle</a:t>
            </a:r>
            <a:r>
              <a:rPr lang="fr-FR" dirty="0" smtClean="0">
                <a:solidFill>
                  <a:srgbClr val="0070C0"/>
                </a:solidFill>
                <a:latin typeface="Times New Roman" panose="02020603050405020304" pitchFamily="18" charset="0"/>
                <a:ea typeface="+mj-ea"/>
                <a:cs typeface="Times New Roman" panose="02020603050405020304" pitchFamily="18" charset="0"/>
              </a:rPr>
              <a:t> :</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Présente au collège le </a:t>
            </a:r>
            <a:r>
              <a:rPr lang="fr-FR" dirty="0" smtClean="0">
                <a:latin typeface="Times New Roman" panose="02020603050405020304" pitchFamily="18" charset="0"/>
                <a:cs typeface="Times New Roman" panose="02020603050405020304" pitchFamily="18" charset="0"/>
              </a:rPr>
              <a:t>jeudi de </a:t>
            </a:r>
            <a:r>
              <a:rPr lang="fr-FR" dirty="0">
                <a:latin typeface="Times New Roman" panose="02020603050405020304" pitchFamily="18" charset="0"/>
                <a:cs typeface="Times New Roman" panose="02020603050405020304" pitchFamily="18" charset="0"/>
              </a:rPr>
              <a:t>9h00 à 16H30.</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Prendre rdv à la vie scolaire.</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CIO : Centre d’Information et d’Orientation.</a:t>
            </a:r>
          </a:p>
          <a:p>
            <a:pPr marL="0" lvl="0" indent="0" algn="ctr" defTabSz="457200">
              <a:spcBef>
                <a:spcPts val="1000"/>
              </a:spcBef>
              <a:buClr>
                <a:srgbClr val="90C226"/>
              </a:buClr>
              <a:buSzPct val="80000"/>
              <a:buNone/>
            </a:pPr>
            <a:r>
              <a:rPr lang="fr-FR" dirty="0" smtClean="0">
                <a:latin typeface="Times New Roman" panose="02020603050405020304" pitchFamily="18" charset="0"/>
                <a:cs typeface="Times New Roman" panose="02020603050405020304" pitchFamily="18" charset="0"/>
              </a:rPr>
              <a:t>5, rue du Pont </a:t>
            </a:r>
            <a:r>
              <a:rPr lang="fr-FR" dirty="0" err="1" smtClean="0">
                <a:latin typeface="Times New Roman" panose="02020603050405020304" pitchFamily="18" charset="0"/>
                <a:cs typeface="Times New Roman" panose="02020603050405020304" pitchFamily="18" charset="0"/>
              </a:rPr>
              <a:t>Montaudran</a:t>
            </a:r>
            <a:r>
              <a:rPr lang="fr-FR" dirty="0" smtClean="0">
                <a:latin typeface="Times New Roman" panose="02020603050405020304" pitchFamily="18" charset="0"/>
                <a:cs typeface="Times New Roman" panose="02020603050405020304" pitchFamily="18" charset="0"/>
              </a:rPr>
              <a:t>  ( Ligne B François Verdier).</a:t>
            </a:r>
            <a:endParaRPr lang="fr-FR" dirty="0">
              <a:latin typeface="Times New Roman" panose="02020603050405020304" pitchFamily="18" charset="0"/>
              <a:cs typeface="Times New Roman" panose="02020603050405020304" pitchFamily="18" charset="0"/>
            </a:endParaRPr>
          </a:p>
          <a:p>
            <a:pPr marL="0" indent="0" algn="ctr">
              <a:buNone/>
            </a:pPr>
            <a:r>
              <a:rPr lang="fr-FR" dirty="0" smtClean="0"/>
              <a:t>Tel : 0567524130</a:t>
            </a:r>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25</a:t>
            </a:fld>
            <a:endParaRPr lang="fr-FR"/>
          </a:p>
        </p:txBody>
      </p:sp>
    </p:spTree>
    <p:extLst>
      <p:ext uri="{BB962C8B-B14F-4D97-AF65-F5344CB8AC3E}">
        <p14:creationId xmlns:p14="http://schemas.microsoft.com/office/powerpoint/2010/main" val="2002623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260648"/>
            <a:ext cx="8363272" cy="5780715"/>
          </a:xfrm>
        </p:spPr>
        <p:txBody>
          <a:bodyPr>
            <a:normAutofit fontScale="92500" lnSpcReduction="20000"/>
          </a:bodyPr>
          <a:lstStyle/>
          <a:p>
            <a:pPr marL="0" indent="0">
              <a:buNone/>
            </a:pPr>
            <a:r>
              <a:rPr lang="fr-FR" sz="2000" dirty="0">
                <a:latin typeface="Times New Roman" panose="02020603050405020304" pitchFamily="18" charset="0"/>
                <a:cs typeface="Times New Roman" panose="02020603050405020304" pitchFamily="18" charset="0"/>
              </a:rPr>
              <a:t>L’application </a:t>
            </a:r>
            <a:r>
              <a:rPr lang="fr-FR" sz="2000" dirty="0" smtClean="0">
                <a:latin typeface="Times New Roman" panose="02020603050405020304" pitchFamily="18" charset="0"/>
                <a:cs typeface="Times New Roman" panose="02020603050405020304" pitchFamily="18" charset="0"/>
              </a:rPr>
              <a:t>SLA permet </a:t>
            </a:r>
            <a:r>
              <a:rPr lang="fr-FR" sz="2000" dirty="0">
                <a:latin typeface="Times New Roman" panose="02020603050405020304" pitchFamily="18" charset="0"/>
                <a:cs typeface="Times New Roman" panose="02020603050405020304" pitchFamily="18" charset="0"/>
              </a:rPr>
              <a:t>aux élèves de 3</a:t>
            </a:r>
            <a:r>
              <a:rPr lang="fr-FR" sz="2000" baseline="30000" dirty="0">
                <a:latin typeface="Times New Roman" panose="02020603050405020304" pitchFamily="18" charset="0"/>
                <a:cs typeface="Times New Roman" panose="02020603050405020304" pitchFamily="18" charset="0"/>
              </a:rPr>
              <a:t>ème</a:t>
            </a:r>
            <a:r>
              <a:rPr lang="fr-FR" sz="2000" dirty="0">
                <a:latin typeface="Times New Roman" panose="02020603050405020304" pitchFamily="18" charset="0"/>
                <a:cs typeface="Times New Roman" panose="02020603050405020304" pitchFamily="18" charset="0"/>
              </a:rPr>
              <a:t> </a:t>
            </a:r>
            <a:r>
              <a:rPr lang="fr-FR" sz="2000" dirty="0" smtClean="0">
                <a:latin typeface="Times New Roman" panose="02020603050405020304" pitchFamily="18" charset="0"/>
                <a:cs typeface="Times New Roman" panose="02020603050405020304" pitchFamily="18" charset="0"/>
              </a:rPr>
              <a:t>de </a:t>
            </a:r>
            <a:r>
              <a:rPr lang="fr-FR" sz="2000" dirty="0">
                <a:latin typeface="Times New Roman" panose="02020603050405020304" pitchFamily="18" charset="0"/>
                <a:cs typeface="Times New Roman" panose="02020603050405020304" pitchFamily="18" charset="0"/>
              </a:rPr>
              <a:t>saisir 15 vœux :</a:t>
            </a:r>
          </a:p>
          <a:p>
            <a:pPr marL="0" indent="0">
              <a:buNone/>
            </a:pPr>
            <a:r>
              <a:rPr lang="fr-FR" sz="2000" dirty="0">
                <a:latin typeface="Times New Roman" panose="02020603050405020304" pitchFamily="18" charset="0"/>
                <a:cs typeface="Times New Roman" panose="02020603050405020304" pitchFamily="18" charset="0"/>
              </a:rPr>
              <a:t>-10 au niveau académique</a:t>
            </a:r>
          </a:p>
          <a:p>
            <a:pPr marL="0" indent="0">
              <a:buNone/>
            </a:pPr>
            <a:r>
              <a:rPr lang="fr-FR" sz="2000" dirty="0">
                <a:latin typeface="Times New Roman" panose="02020603050405020304" pitchFamily="18" charset="0"/>
                <a:cs typeface="Times New Roman" panose="02020603050405020304" pitchFamily="18" charset="0"/>
              </a:rPr>
              <a:t>-5 au niveau </a:t>
            </a:r>
            <a:r>
              <a:rPr lang="fr-FR" sz="2000" dirty="0" smtClean="0">
                <a:latin typeface="Times New Roman" panose="02020603050405020304" pitchFamily="18" charset="0"/>
                <a:cs typeface="Times New Roman" panose="02020603050405020304" pitchFamily="18" charset="0"/>
              </a:rPr>
              <a:t>national</a:t>
            </a:r>
          </a:p>
          <a:p>
            <a:pPr marL="0" indent="0">
              <a:buNone/>
            </a:pPr>
            <a:endParaRPr lang="fr-FR" sz="2000" dirty="0" smtClean="0">
              <a:latin typeface="Times New Roman" panose="02020603050405020304" pitchFamily="18" charset="0"/>
              <a:cs typeface="Times New Roman" panose="02020603050405020304" pitchFamily="18" charset="0"/>
            </a:endParaRPr>
          </a:p>
          <a:p>
            <a:r>
              <a:rPr lang="fr-FR" sz="2000" b="1" dirty="0">
                <a:solidFill>
                  <a:srgbClr val="0070C0"/>
                </a:solidFill>
                <a:latin typeface="Times New Roman" panose="02020603050405020304" pitchFamily="18" charset="0"/>
                <a:cs typeface="Times New Roman" panose="02020603050405020304" pitchFamily="18" charset="0"/>
              </a:rPr>
              <a:t>Rappels :</a:t>
            </a:r>
          </a:p>
          <a:p>
            <a:pPr marL="0" lvl="0" indent="0">
              <a:buNone/>
            </a:pPr>
            <a:r>
              <a:rPr lang="fr-FR" sz="2000" dirty="0" smtClean="0">
                <a:latin typeface="Times New Roman" panose="02020603050405020304" pitchFamily="18" charset="0"/>
                <a:cs typeface="Times New Roman" panose="02020603050405020304" pitchFamily="18" charset="0"/>
              </a:rPr>
              <a:t>-</a:t>
            </a:r>
            <a:r>
              <a:rPr lang="fr-FR" sz="2000" dirty="0">
                <a:latin typeface="Times New Roman" panose="02020603050405020304" pitchFamily="18" charset="0"/>
                <a:cs typeface="Times New Roman" panose="02020603050405020304" pitchFamily="18" charset="0"/>
              </a:rPr>
              <a:t>Le conseil de classe de fin de 3</a:t>
            </a:r>
            <a:r>
              <a:rPr lang="fr-FR" sz="2000" baseline="30000" dirty="0">
                <a:latin typeface="Times New Roman" panose="02020603050405020304" pitchFamily="18" charset="0"/>
                <a:cs typeface="Times New Roman" panose="02020603050405020304" pitchFamily="18" charset="0"/>
              </a:rPr>
              <a:t>ème</a:t>
            </a:r>
            <a:r>
              <a:rPr lang="fr-FR" sz="2000" dirty="0">
                <a:latin typeface="Times New Roman" panose="02020603050405020304" pitchFamily="18" charset="0"/>
                <a:cs typeface="Times New Roman" panose="02020603050405020304" pitchFamily="18" charset="0"/>
              </a:rPr>
              <a:t> se prononcer sur </a:t>
            </a:r>
            <a:r>
              <a:rPr lang="fr-FR" sz="2000" b="1" dirty="0">
                <a:latin typeface="Times New Roman" panose="02020603050405020304" pitchFamily="18" charset="0"/>
                <a:cs typeface="Times New Roman" panose="02020603050405020304" pitchFamily="18" charset="0"/>
              </a:rPr>
              <a:t>toutes les voies d’orientation (CAP/2DE PRO/2GT)</a:t>
            </a:r>
            <a:r>
              <a:rPr lang="fr-FR" sz="2000" dirty="0">
                <a:latin typeface="Times New Roman" panose="02020603050405020304" pitchFamily="18" charset="0"/>
                <a:cs typeface="Times New Roman" panose="02020603050405020304" pitchFamily="18" charset="0"/>
              </a:rPr>
              <a:t>. La décision d’orientation est portée sur le bulletin ce qui facilite les opérations d’affectation.</a:t>
            </a:r>
          </a:p>
          <a:p>
            <a:pPr marL="0" indent="0">
              <a:buNone/>
            </a:pPr>
            <a:r>
              <a:rPr lang="fr-FR" sz="2000" dirty="0">
                <a:latin typeface="Times New Roman" panose="02020603050405020304" pitchFamily="18" charset="0"/>
                <a:cs typeface="Times New Roman" panose="02020603050405020304" pitchFamily="18" charset="0"/>
              </a:rPr>
              <a:t> </a:t>
            </a:r>
          </a:p>
          <a:p>
            <a:pPr marL="0" lvl="0" indent="0">
              <a:buNone/>
            </a:pPr>
            <a:r>
              <a:rPr lang="fr-FR" sz="2000" dirty="0" smtClean="0">
                <a:latin typeface="Times New Roman" panose="02020603050405020304" pitchFamily="18" charset="0"/>
                <a:cs typeface="Times New Roman" panose="02020603050405020304" pitchFamily="18" charset="0"/>
              </a:rPr>
              <a:t>-L’affectation </a:t>
            </a:r>
            <a:r>
              <a:rPr lang="fr-FR" sz="2000" dirty="0">
                <a:latin typeface="Times New Roman" panose="02020603050405020304" pitchFamily="18" charset="0"/>
                <a:cs typeface="Times New Roman" panose="02020603050405020304" pitchFamily="18" charset="0"/>
              </a:rPr>
              <a:t>en 2nde GT est de droit dans le lycée de secteur.</a:t>
            </a:r>
          </a:p>
          <a:p>
            <a:pPr marL="0" indent="0">
              <a:buNone/>
            </a:pPr>
            <a:r>
              <a:rPr lang="fr-FR" sz="2000" dirty="0">
                <a:latin typeface="Times New Roman" panose="02020603050405020304" pitchFamily="18" charset="0"/>
                <a:cs typeface="Times New Roman" panose="02020603050405020304" pitchFamily="18" charset="0"/>
              </a:rPr>
              <a:t> </a:t>
            </a:r>
          </a:p>
          <a:p>
            <a:pPr marL="0" lvl="0" indent="0">
              <a:buNone/>
            </a:pPr>
            <a:r>
              <a:rPr lang="fr-FR" sz="2000" dirty="0" smtClean="0">
                <a:latin typeface="Times New Roman" panose="02020603050405020304" pitchFamily="18" charset="0"/>
                <a:cs typeface="Times New Roman" panose="02020603050405020304" pitchFamily="18" charset="0"/>
              </a:rPr>
              <a:t>-Le </a:t>
            </a:r>
            <a:r>
              <a:rPr lang="fr-FR" sz="2000" dirty="0">
                <a:latin typeface="Times New Roman" panose="02020603050405020304" pitchFamily="18" charset="0"/>
                <a:cs typeface="Times New Roman" panose="02020603050405020304" pitchFamily="18" charset="0"/>
              </a:rPr>
              <a:t>lycée de secteur est déterminé par la domiciliation du ou des responsables légaux de l’élève. Les familles sont invitées à formuler un vœu 2GT sur le lycée de secteur au tour principal d’</a:t>
            </a:r>
            <a:r>
              <a:rPr lang="fr-FR" sz="2000" dirty="0" err="1">
                <a:latin typeface="Times New Roman" panose="02020603050405020304" pitchFamily="18" charset="0"/>
                <a:cs typeface="Times New Roman" panose="02020603050405020304" pitchFamily="18" charset="0"/>
              </a:rPr>
              <a:t>Affelnet</a:t>
            </a:r>
            <a:r>
              <a:rPr lang="fr-FR" sz="2000" dirty="0">
                <a:latin typeface="Times New Roman" panose="02020603050405020304" pitchFamily="18" charset="0"/>
                <a:cs typeface="Times New Roman" panose="02020603050405020304" pitchFamily="18" charset="0"/>
              </a:rPr>
              <a:t> lycée sous peine d’en perdre le bénéfice.</a:t>
            </a:r>
          </a:p>
          <a:p>
            <a:pPr marL="0" lvl="0" indent="0">
              <a:buNone/>
            </a:pPr>
            <a:r>
              <a:rPr lang="fr-FR" sz="2000" dirty="0" smtClean="0">
                <a:latin typeface="Times New Roman" panose="02020603050405020304" pitchFamily="18" charset="0"/>
                <a:cs typeface="Times New Roman" panose="02020603050405020304" pitchFamily="18" charset="0"/>
              </a:rPr>
              <a:t>-L’affectation </a:t>
            </a:r>
            <a:r>
              <a:rPr lang="fr-FR" sz="2000" dirty="0">
                <a:latin typeface="Times New Roman" panose="02020603050405020304" pitchFamily="18" charset="0"/>
                <a:cs typeface="Times New Roman" panose="02020603050405020304" pitchFamily="18" charset="0"/>
              </a:rPr>
              <a:t>dans un établissement ne garantit pas une place en internat.</a:t>
            </a:r>
          </a:p>
          <a:p>
            <a:pPr marL="0" indent="0">
              <a:buNone/>
            </a:pPr>
            <a:r>
              <a:rPr lang="fr-FR" sz="2000" dirty="0">
                <a:latin typeface="Times New Roman" panose="02020603050405020304" pitchFamily="18" charset="0"/>
                <a:cs typeface="Times New Roman" panose="02020603050405020304" pitchFamily="18" charset="0"/>
              </a:rPr>
              <a:t> </a:t>
            </a:r>
          </a:p>
          <a:p>
            <a:pPr marL="0" indent="0">
              <a:buNone/>
            </a:pPr>
            <a:r>
              <a:rPr lang="fr-FR" sz="2000" dirty="0" smtClean="0">
                <a:latin typeface="Times New Roman" panose="02020603050405020304" pitchFamily="18" charset="0"/>
                <a:cs typeface="Times New Roman" panose="02020603050405020304" pitchFamily="18" charset="0"/>
              </a:rPr>
              <a:t>-L’affichage </a:t>
            </a:r>
            <a:r>
              <a:rPr lang="fr-FR" sz="2000" dirty="0">
                <a:latin typeface="Times New Roman" panose="02020603050405020304" pitchFamily="18" charset="0"/>
                <a:cs typeface="Times New Roman" panose="02020603050405020304" pitchFamily="18" charset="0"/>
              </a:rPr>
              <a:t>du lycée de secteur est automatisé dans SLA.</a:t>
            </a:r>
          </a:p>
          <a:p>
            <a:pPr marL="0" lvl="0" indent="0">
              <a:buNone/>
            </a:pPr>
            <a:endParaRPr lang="fr-FR" dirty="0"/>
          </a:p>
          <a:p>
            <a:endParaRPr lang="fr-FR" dirty="0"/>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3</a:t>
            </a:fld>
            <a:endParaRPr lang="fr-FR"/>
          </a:p>
        </p:txBody>
      </p:sp>
    </p:spTree>
    <p:extLst>
      <p:ext uri="{BB962C8B-B14F-4D97-AF65-F5344CB8AC3E}">
        <p14:creationId xmlns:p14="http://schemas.microsoft.com/office/powerpoint/2010/main" val="2831460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188640"/>
            <a:ext cx="6347713" cy="936104"/>
          </a:xfrm>
        </p:spPr>
        <p:txBody>
          <a:bodyPr>
            <a:normAutofit/>
          </a:bodyPr>
          <a:lstStyle/>
          <a:p>
            <a:r>
              <a:rPr lang="fr-FR" sz="1800" b="1" dirty="0" smtClean="0">
                <a:latin typeface="Times New Roman" panose="02020603050405020304" pitchFamily="18" charset="0"/>
                <a:cs typeface="Times New Roman" panose="02020603050405020304" pitchFamily="18" charset="0"/>
              </a:rPr>
              <a:t>Pré-Tour de sécurisation pour la voie professionnelle</a:t>
            </a:r>
            <a:endParaRPr lang="fr-FR" sz="1800" b="1" dirty="0">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0" y="764704"/>
            <a:ext cx="8316416" cy="6093296"/>
          </a:xfrm>
        </p:spPr>
        <p:txBody>
          <a:bodyPr>
            <a:noAutofit/>
          </a:bodyPr>
          <a:lstStyle/>
          <a:p>
            <a:r>
              <a:rPr lang="fr-FR" sz="2000" dirty="0" smtClean="0">
                <a:latin typeface="Times New Roman" panose="02020603050405020304" pitchFamily="18" charset="0"/>
                <a:cs typeface="Times New Roman" panose="02020603050405020304" pitchFamily="18" charset="0"/>
              </a:rPr>
              <a:t>Pour qui?</a:t>
            </a:r>
          </a:p>
          <a:p>
            <a:pPr marL="0" indent="0">
              <a:buNone/>
            </a:pPr>
            <a:r>
              <a:rPr lang="fr-FR" sz="2000" dirty="0" smtClean="0">
                <a:latin typeface="Times New Roman" panose="02020603050405020304" pitchFamily="18" charset="0"/>
                <a:cs typeface="Times New Roman" panose="02020603050405020304" pitchFamily="18" charset="0"/>
              </a:rPr>
              <a:t>-Elèves de 3ème qui demande une entrée en voie professionnelle</a:t>
            </a:r>
          </a:p>
          <a:p>
            <a:r>
              <a:rPr lang="fr-FR" sz="2000" dirty="0" smtClean="0">
                <a:latin typeface="Times New Roman" panose="02020603050405020304" pitchFamily="18" charset="0"/>
                <a:cs typeface="Times New Roman" panose="02020603050405020304" pitchFamily="18" charset="0"/>
              </a:rPr>
              <a:t>Quand?</a:t>
            </a:r>
          </a:p>
          <a:p>
            <a:pPr marL="0" indent="0">
              <a:buNone/>
            </a:pPr>
            <a:r>
              <a:rPr lang="fr-FR" sz="2000" b="1" dirty="0" smtClean="0">
                <a:solidFill>
                  <a:srgbClr val="FF0000"/>
                </a:solidFill>
                <a:latin typeface="Times New Roman" panose="02020603050405020304" pitchFamily="18" charset="0"/>
                <a:cs typeface="Times New Roman" panose="02020603050405020304" pitchFamily="18" charset="0"/>
              </a:rPr>
              <a:t>Le 15  juin 2026</a:t>
            </a:r>
            <a:r>
              <a:rPr lang="fr-FR" sz="2000" dirty="0" smtClean="0">
                <a:latin typeface="Times New Roman" panose="02020603050405020304" pitchFamily="18" charset="0"/>
                <a:cs typeface="Times New Roman" panose="02020603050405020304" pitchFamily="18" charset="0"/>
              </a:rPr>
              <a:t>: Résultats provisoires</a:t>
            </a:r>
          </a:p>
          <a:p>
            <a:pPr marL="0" indent="0">
              <a:buNone/>
            </a:pPr>
            <a:r>
              <a:rPr lang="fr-FR" sz="2000" dirty="0" smtClean="0">
                <a:latin typeface="Times New Roman" panose="02020603050405020304" pitchFamily="18" charset="0"/>
                <a:cs typeface="Times New Roman" panose="02020603050405020304" pitchFamily="18" charset="0"/>
              </a:rPr>
              <a:t>-Elèves non assurés d’une affectation</a:t>
            </a:r>
          </a:p>
          <a:p>
            <a:pPr marL="0" indent="0">
              <a:buNone/>
            </a:pPr>
            <a:r>
              <a:rPr lang="fr-FR" sz="2000" dirty="0" smtClean="0">
                <a:latin typeface="Times New Roman" panose="02020603050405020304" pitchFamily="18" charset="0"/>
                <a:cs typeface="Times New Roman" panose="02020603050405020304" pitchFamily="18" charset="0"/>
              </a:rPr>
              <a:t>Places disponibles </a:t>
            </a:r>
          </a:p>
          <a:p>
            <a:r>
              <a:rPr lang="fr-FR" sz="2000" dirty="0" smtClean="0">
                <a:latin typeface="Times New Roman" panose="02020603050405020304" pitchFamily="18" charset="0"/>
                <a:cs typeface="Times New Roman" panose="02020603050405020304" pitchFamily="18" charset="0"/>
              </a:rPr>
              <a:t>Comment? </a:t>
            </a:r>
            <a:r>
              <a:rPr lang="fr-FR" sz="2000" b="1" dirty="0" smtClean="0">
                <a:solidFill>
                  <a:srgbClr val="FF0000"/>
                </a:solidFill>
                <a:latin typeface="Times New Roman" panose="02020603050405020304" pitchFamily="18" charset="0"/>
                <a:cs typeface="Times New Roman" panose="02020603050405020304" pitchFamily="18" charset="0"/>
              </a:rPr>
              <a:t>Entre le 15 juin et le 19 juin 2026. 12H</a:t>
            </a:r>
          </a:p>
          <a:p>
            <a:pPr marL="0" indent="0">
              <a:buNone/>
            </a:pPr>
            <a:r>
              <a:rPr lang="fr-FR" sz="2000" dirty="0" smtClean="0">
                <a:latin typeface="Times New Roman" panose="02020603050405020304" pitchFamily="18" charset="0"/>
                <a:cs typeface="Times New Roman" panose="02020603050405020304" pitchFamily="18" charset="0"/>
              </a:rPr>
              <a:t>Entretien avec les familles pour les élèves non sécurisés uniquement.</a:t>
            </a:r>
          </a:p>
          <a:p>
            <a:pPr marL="0" indent="0">
              <a:buNone/>
            </a:pPr>
            <a:r>
              <a:rPr lang="fr-FR" sz="2000" dirty="0" smtClean="0">
                <a:latin typeface="Times New Roman" panose="02020603050405020304" pitchFamily="18" charset="0"/>
                <a:cs typeface="Times New Roman" panose="02020603050405020304" pitchFamily="18" charset="0"/>
              </a:rPr>
              <a:t>Ajout de vœux supplémentaires.</a:t>
            </a:r>
          </a:p>
          <a:p>
            <a:pPr marL="0" indent="0">
              <a:buNone/>
            </a:pPr>
            <a:r>
              <a:rPr lang="fr-FR" sz="2000" dirty="0" smtClean="0">
                <a:latin typeface="Times New Roman" panose="02020603050405020304" pitchFamily="18" charset="0"/>
                <a:cs typeface="Times New Roman" panose="02020603050405020304" pitchFamily="18" charset="0"/>
              </a:rPr>
              <a:t>Un élève dont un vœu est sécurisé est assuré d’avoir une affectation sur ce vœu ou un vœu de rang mieux placé.</a:t>
            </a:r>
          </a:p>
          <a:p>
            <a:pPr marL="0" indent="0">
              <a:buNone/>
            </a:pPr>
            <a:r>
              <a:rPr lang="fr-FR" sz="2000" dirty="0" smtClean="0">
                <a:latin typeface="Times New Roman" panose="02020603050405020304" pitchFamily="18" charset="0"/>
                <a:cs typeface="Times New Roman" panose="02020603050405020304" pitchFamily="18" charset="0"/>
              </a:rPr>
              <a:t>Un élève non sécurisé augmente ses chances d’affectation s’il candidate sur une place disponible.</a:t>
            </a:r>
          </a:p>
          <a:p>
            <a:endParaRPr lang="fr-FR" sz="20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4</a:t>
            </a:fld>
            <a:endParaRPr lang="fr-FR"/>
          </a:p>
        </p:txBody>
      </p:sp>
    </p:spTree>
    <p:extLst>
      <p:ext uri="{BB962C8B-B14F-4D97-AF65-F5344CB8AC3E}">
        <p14:creationId xmlns:p14="http://schemas.microsoft.com/office/powerpoint/2010/main" val="1115239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4248472" cy="720080"/>
          </a:xfrm>
        </p:spPr>
        <p:txBody>
          <a:bodyPr>
            <a:normAutofit/>
          </a:bodyPr>
          <a:lstStyle/>
          <a:p>
            <a:r>
              <a:rPr lang="fr-FR" dirty="0"/>
              <a:t>Pour une 2de GT</a:t>
            </a:r>
          </a:p>
        </p:txBody>
      </p:sp>
      <p:sp>
        <p:nvSpPr>
          <p:cNvPr id="3" name="Espace réservé du contenu 2"/>
          <p:cNvSpPr>
            <a:spLocks noGrp="1"/>
          </p:cNvSpPr>
          <p:nvPr>
            <p:ph idx="1"/>
          </p:nvPr>
        </p:nvSpPr>
        <p:spPr>
          <a:xfrm>
            <a:off x="548638" y="908720"/>
            <a:ext cx="7767777" cy="5497768"/>
          </a:xfrm>
        </p:spPr>
        <p:txBody>
          <a:bodyPr>
            <a:normAutofit/>
          </a:bodyPr>
          <a:lstStyle/>
          <a:p>
            <a:pPr marL="0" indent="0">
              <a:lnSpc>
                <a:spcPct val="115000"/>
              </a:lnSpc>
              <a:spcAft>
                <a:spcPts val="1000"/>
              </a:spcAft>
              <a:buNone/>
            </a:pPr>
            <a:r>
              <a:rPr lang="fr-FR" sz="2000" b="1" dirty="0">
                <a:solidFill>
                  <a:srgbClr val="FF0000"/>
                </a:solidFill>
                <a:latin typeface="Times New Roman" panose="02020603050405020304" pitchFamily="18" charset="0"/>
                <a:cs typeface="Times New Roman" panose="02020603050405020304" pitchFamily="18" charset="0"/>
              </a:rPr>
              <a:t>Attention</a:t>
            </a:r>
            <a:r>
              <a:rPr lang="fr-FR" sz="2000" dirty="0">
                <a:latin typeface="Times New Roman" panose="02020603050405020304" pitchFamily="18" charset="0"/>
                <a:cs typeface="Times New Roman" panose="02020603050405020304" pitchFamily="18" charset="0"/>
              </a:rPr>
              <a:t> </a:t>
            </a:r>
            <a:r>
              <a:rPr lang="fr-FR" sz="2000" dirty="0" smtClean="0">
                <a:effectLst/>
                <a:latin typeface="Times New Roman" panose="02020603050405020304" pitchFamily="18" charset="0"/>
                <a:ea typeface="Calibri"/>
                <a:cs typeface="Times New Roman" panose="02020603050405020304" pitchFamily="18" charset="0"/>
              </a:rPr>
              <a:t>: </a:t>
            </a:r>
            <a:r>
              <a:rPr lang="fr-FR" sz="2000" dirty="0">
                <a:latin typeface="Times New Roman" panose="02020603050405020304" pitchFamily="18" charset="0"/>
                <a:cs typeface="Times New Roman" panose="02020603050405020304" pitchFamily="18" charset="0"/>
              </a:rPr>
              <a:t>Chaque famille a la possibilité de formuler une </a:t>
            </a:r>
            <a:r>
              <a:rPr lang="fr-FR" sz="2000" b="1" dirty="0">
                <a:latin typeface="Times New Roman" panose="02020603050405020304" pitchFamily="18" charset="0"/>
                <a:cs typeface="Times New Roman" panose="02020603050405020304" pitchFamily="18" charset="0"/>
              </a:rPr>
              <a:t>demande de dérogation</a:t>
            </a:r>
            <a:r>
              <a:rPr lang="fr-FR" sz="2000" dirty="0">
                <a:latin typeface="Times New Roman" panose="02020603050405020304" pitchFamily="18" charset="0"/>
                <a:cs typeface="Times New Roman" panose="02020603050405020304" pitchFamily="18" charset="0"/>
              </a:rPr>
              <a:t> afin que son enfant soit scolarisé dans un établissement de son choix. Mais </a:t>
            </a:r>
            <a:r>
              <a:rPr lang="fr-FR" sz="2000" b="1" dirty="0">
                <a:latin typeface="Times New Roman" panose="02020603050405020304" pitchFamily="18" charset="0"/>
                <a:cs typeface="Times New Roman" panose="02020603050405020304" pitchFamily="18" charset="0"/>
              </a:rPr>
              <a:t>on peut en demander plusieurs</a:t>
            </a:r>
            <a:r>
              <a:rPr lang="fr-FR" sz="2000" dirty="0">
                <a:latin typeface="Times New Roman" panose="02020603050405020304" pitchFamily="18" charset="0"/>
                <a:cs typeface="Times New Roman" panose="02020603050405020304" pitchFamily="18" charset="0"/>
              </a:rPr>
              <a:t> </a:t>
            </a:r>
            <a:r>
              <a:rPr lang="fr-FR" sz="2000" dirty="0" smtClean="0">
                <a:latin typeface="Times New Roman" panose="02020603050405020304" pitchFamily="18" charset="0"/>
                <a:cs typeface="Times New Roman" panose="02020603050405020304" pitchFamily="18" charset="0"/>
              </a:rPr>
              <a:t>, </a:t>
            </a:r>
            <a:r>
              <a:rPr lang="fr-FR" sz="2000" dirty="0">
                <a:latin typeface="Times New Roman" panose="02020603050405020304" pitchFamily="18" charset="0"/>
                <a:cs typeface="Times New Roman" panose="02020603050405020304" pitchFamily="18" charset="0"/>
              </a:rPr>
              <a:t>il faut les placer dans l'ordre et le principal doit vérifier le motif de la demande (de 1 à 7) avec les justificatifs et la saisir avant </a:t>
            </a:r>
            <a:r>
              <a:rPr lang="fr-FR" sz="2000" dirty="0" smtClean="0">
                <a:latin typeface="Times New Roman" panose="02020603050405020304" pitchFamily="18" charset="0"/>
                <a:cs typeface="Times New Roman" panose="02020603050405020304" pitchFamily="18" charset="0"/>
              </a:rPr>
              <a:t>le 09 juin </a:t>
            </a:r>
            <a:r>
              <a:rPr lang="fr-FR" sz="2000" dirty="0">
                <a:latin typeface="Times New Roman" panose="02020603050405020304" pitchFamily="18" charset="0"/>
                <a:cs typeface="Times New Roman" panose="02020603050405020304" pitchFamily="18" charset="0"/>
              </a:rPr>
              <a:t>12h sur </a:t>
            </a:r>
            <a:r>
              <a:rPr lang="fr-FR" sz="2000" dirty="0" err="1">
                <a:latin typeface="Times New Roman" panose="02020603050405020304" pitchFamily="18" charset="0"/>
                <a:cs typeface="Times New Roman" panose="02020603050405020304" pitchFamily="18" charset="0"/>
              </a:rPr>
              <a:t>Affelnet</a:t>
            </a:r>
            <a:r>
              <a:rPr lang="fr-FR" sz="2000" dirty="0">
                <a:latin typeface="Times New Roman" panose="02020603050405020304" pitchFamily="18" charset="0"/>
                <a:cs typeface="Times New Roman" panose="02020603050405020304" pitchFamily="18" charset="0"/>
              </a:rPr>
              <a:t>. Toujours mettre le lycée de secteur en dernier</a:t>
            </a:r>
            <a:r>
              <a:rPr lang="fr-FR" sz="2000" dirty="0" smtClean="0">
                <a:latin typeface="Times New Roman" panose="02020603050405020304" pitchFamily="18" charset="0"/>
                <a:cs typeface="Times New Roman" panose="02020603050405020304" pitchFamily="18" charset="0"/>
              </a:rPr>
              <a:t>.</a:t>
            </a:r>
            <a:endParaRPr lang="fr-FR" sz="20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2000" dirty="0" smtClean="0">
                <a:solidFill>
                  <a:srgbClr val="000000"/>
                </a:solidFill>
                <a:effectLst/>
                <a:latin typeface="Times New Roman" panose="02020603050405020304" pitchFamily="18" charset="0"/>
                <a:ea typeface="Calibri"/>
                <a:cs typeface="Times New Roman" panose="02020603050405020304" pitchFamily="18" charset="0"/>
              </a:rPr>
              <a:t>Les familles souhaitant une affectation dans un établissement privé et/ou agricole doivent prendre contact avec l’établissement préalablement à la saisie des vœux.</a:t>
            </a:r>
            <a:endParaRPr lang="fr-FR" sz="20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2000" dirty="0" smtClean="0">
                <a:solidFill>
                  <a:srgbClr val="000000"/>
                </a:solidFill>
                <a:effectLst/>
                <a:latin typeface="Times New Roman" panose="02020603050405020304" pitchFamily="18" charset="0"/>
                <a:ea typeface="Calibri"/>
                <a:cs typeface="Times New Roman" panose="02020603050405020304" pitchFamily="18" charset="0"/>
              </a:rPr>
              <a:t>L’affectation dans un établissement ne garantit pas une place en internat. </a:t>
            </a:r>
          </a:p>
          <a:p>
            <a:pPr lvl="0">
              <a:lnSpc>
                <a:spcPct val="115000"/>
              </a:lnSpc>
              <a:buBlip>
                <a:blip r:embed="rId2"/>
              </a:buBlip>
            </a:pPr>
            <a:r>
              <a:rPr lang="fr-FR" sz="2000" dirty="0" smtClean="0">
                <a:solidFill>
                  <a:srgbClr val="000000"/>
                </a:solidFill>
                <a:latin typeface="Times New Roman" panose="02020603050405020304" pitchFamily="18" charset="0"/>
                <a:ea typeface="Calibri"/>
                <a:cs typeface="Times New Roman" panose="02020603050405020304" pitchFamily="18" charset="0"/>
              </a:rPr>
              <a:t>Pour les vœux hors académies, saisir sur SLA et prévenir le collège d’origine.</a:t>
            </a:r>
            <a:endParaRPr lang="fr-FR" sz="2000" dirty="0" smtClean="0">
              <a:solidFill>
                <a:srgbClr val="000000"/>
              </a:solidFill>
              <a:effectLst/>
              <a:latin typeface="Times New Roman" panose="02020603050405020304" pitchFamily="18" charset="0"/>
              <a:ea typeface="Calibri"/>
              <a:cs typeface="Times New Roman" panose="02020603050405020304" pitchFamily="18" charset="0"/>
            </a:endParaRPr>
          </a:p>
          <a:p>
            <a:pPr lvl="0">
              <a:lnSpc>
                <a:spcPct val="115000"/>
              </a:lnSpc>
              <a:buBlip>
                <a:blip r:embed="rId2"/>
              </a:buBlip>
            </a:pPr>
            <a:endParaRPr lang="fr-FR" sz="1900" dirty="0" smtClean="0">
              <a:solidFill>
                <a:srgbClr val="000000"/>
              </a:solidFill>
              <a:effectLst/>
              <a:latin typeface="Times New Roman"/>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5</a:t>
            </a:fld>
            <a:endParaRPr lang="fr-FR"/>
          </a:p>
        </p:txBody>
      </p:sp>
    </p:spTree>
    <p:extLst>
      <p:ext uri="{BB962C8B-B14F-4D97-AF65-F5344CB8AC3E}">
        <p14:creationId xmlns:p14="http://schemas.microsoft.com/office/powerpoint/2010/main" val="1920623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964488" cy="6669360"/>
          </a:xfrm>
        </p:spPr>
        <p:txBody>
          <a:bodyPr>
            <a:normAutofit/>
          </a:bodyPr>
          <a:lstStyle/>
          <a:p>
            <a:r>
              <a:rPr lang="fr-FR" sz="2400" b="1" dirty="0" smtClean="0">
                <a:solidFill>
                  <a:srgbClr val="0070C0"/>
                </a:solidFill>
              </a:rPr>
              <a:t>Recrutement au barème: (évaluations/notes) :</a:t>
            </a:r>
            <a:endParaRPr lang="fr-FR" sz="2400" b="1" dirty="0">
              <a:solidFill>
                <a:srgbClr val="0070C0"/>
              </a:solidFill>
            </a:endParaRPr>
          </a:p>
          <a:p>
            <a:pPr marL="0" indent="0">
              <a:buNone/>
            </a:pPr>
            <a:r>
              <a:rPr lang="fr-FR" sz="1500" dirty="0" smtClean="0">
                <a:latin typeface="Times New Roman" panose="02020603050405020304" pitchFamily="18" charset="0"/>
                <a:cs typeface="Times New Roman" panose="02020603050405020304" pitchFamily="18" charset="0"/>
              </a:rPr>
              <a:t>  </a:t>
            </a:r>
            <a:r>
              <a:rPr lang="fr-FR" b="1" dirty="0">
                <a:solidFill>
                  <a:srgbClr val="FF0000"/>
                </a:solidFill>
                <a:latin typeface="Times New Roman" panose="02020603050405020304" pitchFamily="18" charset="0"/>
                <a:cs typeface="Times New Roman" panose="02020603050405020304" pitchFamily="18" charset="0"/>
              </a:rPr>
              <a:t>IMPORTANT</a:t>
            </a:r>
            <a:r>
              <a:rPr lang="fr-FR" b="1" dirty="0">
                <a:latin typeface="Times New Roman" panose="02020603050405020304" pitchFamily="18" charset="0"/>
                <a:cs typeface="Times New Roman" panose="02020603050405020304" pitchFamily="18" charset="0"/>
              </a:rPr>
              <a:t> : </a:t>
            </a:r>
            <a:r>
              <a:rPr lang="fr-FR" dirty="0">
                <a:latin typeface="Times New Roman" panose="02020603050405020304" pitchFamily="18" charset="0"/>
                <a:cs typeface="Times New Roman" panose="02020603050405020304" pitchFamily="18" charset="0"/>
              </a:rPr>
              <a:t>Seules les formations suivantes sont soumises au recrutement au barème. </a:t>
            </a:r>
            <a:r>
              <a:rPr lang="fr-FR" b="1" dirty="0">
                <a:latin typeface="Times New Roman" panose="02020603050405020304" pitchFamily="18" charset="0"/>
                <a:cs typeface="Times New Roman" panose="02020603050405020304" pitchFamily="18" charset="0"/>
              </a:rPr>
              <a:t>Il n’y a pas de demande de dérogation à faire</a:t>
            </a:r>
            <a:r>
              <a:rPr lang="fr-FR" dirty="0">
                <a:latin typeface="Times New Roman" panose="02020603050405020304" pitchFamily="18" charset="0"/>
                <a:cs typeface="Times New Roman" panose="02020603050405020304" pitchFamily="18" charset="0"/>
              </a:rPr>
              <a:t>. Les familles sont toutefois invitées à saisir un vœu 2nde GT sur le lycée de secteur afin de garantir une affectation.</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2de technologique Hôtellerie et Restauration (STHR) : Lycée de l’Occitanie, Lycée de l’</a:t>
            </a:r>
            <a:r>
              <a:rPr lang="fr-FR" dirty="0" err="1">
                <a:latin typeface="Times New Roman" panose="02020603050405020304" pitchFamily="18" charset="0"/>
                <a:cs typeface="Times New Roman" panose="02020603050405020304" pitchFamily="18" charset="0"/>
              </a:rPr>
              <a:t>Arrouza</a:t>
            </a:r>
            <a:r>
              <a:rPr lang="fr-FR" dirty="0">
                <a:latin typeface="Times New Roman" panose="02020603050405020304" pitchFamily="18" charset="0"/>
                <a:cs typeface="Times New Roman" panose="02020603050405020304" pitchFamily="18" charset="0"/>
              </a:rPr>
              <a:t> (65), LPO Jean de Prades (82), lycée polyvalent Quercy Périgord (46).  </a:t>
            </a:r>
          </a:p>
          <a:p>
            <a:pPr marL="0" indent="0">
              <a:buNone/>
            </a:pPr>
            <a:r>
              <a:rPr lang="fr-FR" dirty="0">
                <a:latin typeface="Times New Roman" panose="02020603050405020304" pitchFamily="18" charset="0"/>
                <a:cs typeface="Times New Roman" panose="02020603050405020304" pitchFamily="18" charset="0"/>
              </a:rPr>
              <a:t>-Création et Culture Design (6h) : Lycée des Arènes (31), Lycée Joséphine Baker (31), Lycée Bossuet (32), Lycée Jean Dupuy (65).</a:t>
            </a:r>
          </a:p>
          <a:p>
            <a:pPr marL="0" indent="0">
              <a:buNone/>
            </a:pPr>
            <a:r>
              <a:rPr lang="fr-FR" dirty="0">
                <a:latin typeface="Times New Roman" panose="02020603050405020304" pitchFamily="18" charset="0"/>
                <a:cs typeface="Times New Roman" panose="02020603050405020304" pitchFamily="18" charset="0"/>
              </a:rPr>
              <a:t>-EATDD, écologie-agronomie-territoire-développement-durable : L’affectation est au barème au sein des établissements publics et à recrutement interne par commission pour les </a:t>
            </a:r>
            <a:r>
              <a:rPr lang="fr-FR" dirty="0" smtClean="0">
                <a:latin typeface="Times New Roman" panose="02020603050405020304" pitchFamily="18" charset="0"/>
                <a:cs typeface="Times New Roman" panose="02020603050405020304" pitchFamily="18" charset="0"/>
              </a:rPr>
              <a:t>privés. Lycée </a:t>
            </a:r>
            <a:r>
              <a:rPr lang="fr-FR" dirty="0">
                <a:latin typeface="Times New Roman" panose="02020603050405020304" pitchFamily="18" charset="0"/>
                <a:cs typeface="Times New Roman" panose="02020603050405020304" pitchFamily="18" charset="0"/>
              </a:rPr>
              <a:t>agricole Ondes (31), Lycée agricole </a:t>
            </a:r>
            <a:r>
              <a:rPr lang="fr-FR" dirty="0" err="1" smtClean="0">
                <a:latin typeface="Times New Roman" panose="02020603050405020304" pitchFamily="18" charset="0"/>
                <a:cs typeface="Times New Roman" panose="02020603050405020304" pitchFamily="18" charset="0"/>
              </a:rPr>
              <a:t>Tlse</a:t>
            </a:r>
            <a:r>
              <a:rPr lang="fr-FR" dirty="0" smtClean="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Auzeville</a:t>
            </a:r>
            <a:r>
              <a:rPr lang="fr-FR" dirty="0">
                <a:latin typeface="Times New Roman" panose="02020603050405020304" pitchFamily="18" charset="0"/>
                <a:cs typeface="Times New Roman" panose="02020603050405020304" pitchFamily="18" charset="0"/>
              </a:rPr>
              <a:t> (31), LEGTA Pamiers (09) LEGTA Villefranche de R. (12) ; LEGTA Rodez (12) ; LPA </a:t>
            </a:r>
            <a:r>
              <a:rPr lang="fr-FR" dirty="0" smtClean="0">
                <a:latin typeface="Times New Roman" panose="02020603050405020304" pitchFamily="18" charset="0"/>
                <a:cs typeface="Times New Roman" panose="02020603050405020304" pitchFamily="18" charset="0"/>
              </a:rPr>
              <a:t>St- </a:t>
            </a:r>
            <a:r>
              <a:rPr lang="fr-FR" dirty="0" err="1" smtClean="0">
                <a:latin typeface="Times New Roman" panose="02020603050405020304" pitchFamily="18" charset="0"/>
                <a:cs typeface="Times New Roman" panose="02020603050405020304" pitchFamily="18" charset="0"/>
              </a:rPr>
              <a:t>Affrique</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(12) LP François Marty (12); Lycée St François La Cadène (31) LEGTA Auch (32) ; Institut </a:t>
            </a:r>
            <a:r>
              <a:rPr lang="fr-FR" dirty="0" smtClean="0">
                <a:latin typeface="Times New Roman" panose="02020603050405020304" pitchFamily="18" charset="0"/>
                <a:cs typeface="Times New Roman" panose="02020603050405020304" pitchFamily="18" charset="0"/>
              </a:rPr>
              <a:t>St Christophe </a:t>
            </a:r>
            <a:r>
              <a:rPr lang="fr-FR" dirty="0">
                <a:latin typeface="Times New Roman" panose="02020603050405020304" pitchFamily="18" charset="0"/>
                <a:cs typeface="Times New Roman" panose="02020603050405020304" pitchFamily="18" charset="0"/>
              </a:rPr>
              <a:t>(32) LEGTA Figeac (46) LEGTA Vic-en-B. (65) LEGTA Albi (81) ; LP </a:t>
            </a:r>
            <a:r>
              <a:rPr lang="fr-FR" dirty="0" err="1">
                <a:latin typeface="Times New Roman" panose="02020603050405020304" pitchFamily="18" charset="0"/>
                <a:cs typeface="Times New Roman" panose="02020603050405020304" pitchFamily="18" charset="0"/>
              </a:rPr>
              <a:t>Touscayrats</a:t>
            </a:r>
            <a:r>
              <a:rPr lang="fr-FR" dirty="0">
                <a:latin typeface="Times New Roman" panose="02020603050405020304" pitchFamily="18" charset="0"/>
                <a:cs typeface="Times New Roman" panose="02020603050405020304" pitchFamily="18" charset="0"/>
              </a:rPr>
              <a:t> (81) LEGTA Montauban (82)</a:t>
            </a:r>
          </a:p>
          <a:p>
            <a:pPr marL="0" indent="0">
              <a:buNone/>
            </a:pPr>
            <a:r>
              <a:rPr lang="fr-FR" dirty="0">
                <a:latin typeface="Times New Roman" panose="02020603050405020304" pitchFamily="18" charset="0"/>
                <a:cs typeface="Times New Roman" panose="02020603050405020304" pitchFamily="18" charset="0"/>
              </a:rPr>
              <a:t>-2nde GT / langue vivante rare</a:t>
            </a:r>
            <a:r>
              <a:rPr lang="fr-FR" b="1" dirty="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code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 type : 2R-AC2-GT-LVC.</a:t>
            </a:r>
          </a:p>
          <a:p>
            <a:pPr marL="0" indent="0">
              <a:buNone/>
            </a:pPr>
            <a:r>
              <a:rPr lang="fr-FR" dirty="0">
                <a:latin typeface="Times New Roman" panose="02020603050405020304" pitchFamily="18" charset="0"/>
                <a:cs typeface="Times New Roman" panose="02020603050405020304" pitchFamily="18" charset="0"/>
              </a:rPr>
              <a:t>Arabe, Chinois, Japonais, Polonais, Portugais, Russe, </a:t>
            </a:r>
            <a:r>
              <a:rPr lang="fr-FR" dirty="0" smtClean="0">
                <a:latin typeface="Times New Roman" panose="02020603050405020304" pitchFamily="18" charset="0"/>
                <a:cs typeface="Times New Roman" panose="02020603050405020304" pitchFamily="18" charset="0"/>
              </a:rPr>
              <a:t>Hébreu, italien</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dirty="0" smtClean="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2026</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6</a:t>
            </a:fld>
            <a:endParaRPr lang="fr-FR"/>
          </a:p>
        </p:txBody>
      </p:sp>
    </p:spTree>
    <p:extLst>
      <p:ext uri="{BB962C8B-B14F-4D97-AF65-F5344CB8AC3E}">
        <p14:creationId xmlns:p14="http://schemas.microsoft.com/office/powerpoint/2010/main" val="1600135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323528" y="332656"/>
            <a:ext cx="8363272" cy="5793507"/>
          </a:xfrm>
        </p:spPr>
        <p:txBody>
          <a:bodyPr>
            <a:normAutofit/>
          </a:bodyPr>
          <a:lstStyle/>
          <a:p>
            <a:pPr marL="0" indent="0">
              <a:lnSpc>
                <a:spcPct val="150000"/>
              </a:lnSpc>
              <a:buNone/>
            </a:pPr>
            <a:r>
              <a:rPr lang="fr-FR" b="1" dirty="0">
                <a:solidFill>
                  <a:srgbClr val="0070C0"/>
                </a:solidFill>
              </a:rPr>
              <a:t>2 </a:t>
            </a:r>
            <a:r>
              <a:rPr lang="fr-FR" b="1" dirty="0" err="1">
                <a:solidFill>
                  <a:srgbClr val="0070C0"/>
                </a:solidFill>
              </a:rPr>
              <a:t>nde</a:t>
            </a:r>
            <a:r>
              <a:rPr lang="fr-FR" b="1" dirty="0">
                <a:solidFill>
                  <a:srgbClr val="0070C0"/>
                </a:solidFill>
              </a:rPr>
              <a:t> « Arts du cirque » Lycée Le Garros - Auch (32) </a:t>
            </a:r>
            <a:r>
              <a:rPr lang="fr-FR" b="1" dirty="0" smtClean="0">
                <a:solidFill>
                  <a:srgbClr val="0070C0"/>
                </a:solidFill>
              </a:rPr>
              <a:t>:</a:t>
            </a:r>
          </a:p>
          <a:p>
            <a:pPr marL="0" indent="0" algn="ctr">
              <a:lnSpc>
                <a:spcPct val="150000"/>
              </a:lnSpc>
              <a:buNone/>
            </a:pPr>
            <a:r>
              <a:rPr lang="fr-FR" b="1" dirty="0" smtClean="0">
                <a:solidFill>
                  <a:srgbClr val="0070C0"/>
                </a:solidFill>
              </a:rPr>
              <a:t>6 heures /semaine</a:t>
            </a:r>
            <a:endParaRPr lang="fr-FR" b="1" dirty="0">
              <a:solidFill>
                <a:srgbClr val="0070C0"/>
              </a:solidFill>
            </a:endParaRPr>
          </a:p>
          <a:p>
            <a:pPr marL="0" indent="0">
              <a:lnSpc>
                <a:spcPct val="150000"/>
              </a:lnSpc>
              <a:buNone/>
            </a:pPr>
            <a:r>
              <a:rPr lang="fr-FR" b="1" dirty="0" smtClean="0">
                <a:solidFill>
                  <a:srgbClr val="0070C0"/>
                </a:solidFill>
              </a:rPr>
              <a:t> </a:t>
            </a:r>
            <a:r>
              <a:rPr lang="fr-FR" b="1" dirty="0" smtClean="0">
                <a:solidFill>
                  <a:srgbClr val="FF0000"/>
                </a:solidFill>
                <a:effectLst/>
                <a:latin typeface="Times New Roman"/>
                <a:ea typeface="Calibri"/>
                <a:cs typeface="Times New Roman"/>
              </a:rPr>
              <a:t>Recrutement national</a:t>
            </a:r>
            <a:r>
              <a:rPr lang="fr-FR" dirty="0" smtClean="0">
                <a:solidFill>
                  <a:srgbClr val="FF0000"/>
                </a:solidFill>
                <a:effectLst/>
                <a:latin typeface="Times New Roman"/>
                <a:ea typeface="Calibri"/>
                <a:cs typeface="Times New Roman"/>
              </a:rPr>
              <a:t> </a:t>
            </a:r>
            <a:endParaRPr lang="fr-FR" sz="2800" dirty="0">
              <a:ea typeface="Calibri"/>
              <a:cs typeface="Times New Roman"/>
            </a:endParaRPr>
          </a:p>
          <a:p>
            <a:pPr>
              <a:lnSpc>
                <a:spcPct val="150000"/>
              </a:lnSpc>
              <a:spcAft>
                <a:spcPts val="0"/>
              </a:spcAft>
            </a:pPr>
            <a:r>
              <a:rPr lang="fr-FR" dirty="0" smtClean="0">
                <a:effectLst/>
                <a:latin typeface="Times New Roman" panose="02020603050405020304" pitchFamily="18" charset="0"/>
                <a:ea typeface="Calibri"/>
                <a:cs typeface="Times New Roman" panose="02020603050405020304" pitchFamily="18" charset="0"/>
              </a:rPr>
              <a:t>Les élèves souhaitant suivre cet enseignement optionnel à recrutement national doivent télécharger le dossier sur le site du lycée http://le-garros.entmip.fr/. Pour la date limite de retour des dossiers, les familles doivent se référer aux informations indiquées sur le site de l’établissement. Les candidatures seront examinées par une commission de validation</a:t>
            </a:r>
            <a:endParaRPr lang="fr-FR" dirty="0">
              <a:latin typeface="Times New Roman" panose="02020603050405020304" pitchFamily="18" charset="0"/>
              <a:ea typeface="Calibri"/>
              <a:cs typeface="Times New Roman" panose="02020603050405020304" pitchFamily="18" charset="0"/>
            </a:endParaRPr>
          </a:p>
          <a:p>
            <a:endParaRPr lang="fr-FR" dirty="0"/>
          </a:p>
        </p:txBody>
      </p:sp>
      <p:sp>
        <p:nvSpPr>
          <p:cNvPr id="6" name="Espace réservé du pied de page 5"/>
          <p:cNvSpPr>
            <a:spLocks noGrp="1"/>
          </p:cNvSpPr>
          <p:nvPr>
            <p:ph type="ftr" sz="quarter" idx="11"/>
          </p:nvPr>
        </p:nvSpPr>
        <p:spPr/>
        <p:txBody>
          <a:bodyPr/>
          <a:lstStyle/>
          <a:p>
            <a:r>
              <a:rPr lang="fr-FR" smtClean="0"/>
              <a:t>CIO Centre  2026</a:t>
            </a:r>
            <a:endParaRPr lang="fr-FR"/>
          </a:p>
        </p:txBody>
      </p:sp>
      <p:sp>
        <p:nvSpPr>
          <p:cNvPr id="7" name="Espace réservé du numéro de diapositive 6"/>
          <p:cNvSpPr>
            <a:spLocks noGrp="1"/>
          </p:cNvSpPr>
          <p:nvPr>
            <p:ph type="sldNum" sz="quarter" idx="12"/>
          </p:nvPr>
        </p:nvSpPr>
        <p:spPr/>
        <p:txBody>
          <a:bodyPr/>
          <a:lstStyle/>
          <a:p>
            <a:fld id="{08335D1C-BE19-42D2-9F40-A9128FB000FC}" type="slidenum">
              <a:rPr lang="fr-FR" smtClean="0"/>
              <a:t>7</a:t>
            </a:fld>
            <a:endParaRPr lang="fr-FR"/>
          </a:p>
        </p:txBody>
      </p:sp>
    </p:spTree>
    <p:extLst>
      <p:ext uri="{BB962C8B-B14F-4D97-AF65-F5344CB8AC3E}">
        <p14:creationId xmlns:p14="http://schemas.microsoft.com/office/powerpoint/2010/main" val="4060711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
            <a:ext cx="5977132" cy="548679"/>
          </a:xfrm>
        </p:spPr>
        <p:txBody>
          <a:bodyPr>
            <a:normAutofit fontScale="90000"/>
          </a:bodyPr>
          <a:lstStyle/>
          <a:p>
            <a:r>
              <a:rPr lang="fr-FR" dirty="0" smtClean="0"/>
              <a:t>Demande de vœux priorisés</a:t>
            </a:r>
            <a:endParaRPr lang="fr-FR" dirty="0"/>
          </a:p>
        </p:txBody>
      </p:sp>
      <p:sp>
        <p:nvSpPr>
          <p:cNvPr id="3" name="Espace réservé du contenu 2"/>
          <p:cNvSpPr>
            <a:spLocks noGrp="1"/>
          </p:cNvSpPr>
          <p:nvPr>
            <p:ph idx="1"/>
          </p:nvPr>
        </p:nvSpPr>
        <p:spPr>
          <a:xfrm>
            <a:off x="0" y="678628"/>
            <a:ext cx="9144000" cy="6782820"/>
          </a:xfrm>
        </p:spPr>
        <p:txBody>
          <a:bodyPr>
            <a:noAutofit/>
          </a:bodyPr>
          <a:lstStyle/>
          <a:p>
            <a:pPr lvl="0"/>
            <a:r>
              <a:rPr lang="fr-FR" sz="1600" b="1" dirty="0">
                <a:latin typeface="Times New Roman" panose="02020603050405020304" pitchFamily="18" charset="0"/>
                <a:cs typeface="Times New Roman" panose="02020603050405020304" pitchFamily="18" charset="0"/>
              </a:rPr>
              <a:t>Demande de vœux priorisés : 2GT SC-IG /</a:t>
            </a:r>
            <a:r>
              <a:rPr lang="fr-FR" sz="1600" b="1" dirty="0" err="1">
                <a:latin typeface="Times New Roman" panose="02020603050405020304" pitchFamily="18" charset="0"/>
                <a:cs typeface="Times New Roman" panose="02020603050405020304" pitchFamily="18" charset="0"/>
              </a:rPr>
              <a:t>Biotec</a:t>
            </a:r>
            <a:r>
              <a:rPr lang="fr-FR" sz="1600" b="1" dirty="0">
                <a:latin typeface="Times New Roman" panose="02020603050405020304" pitchFamily="18" charset="0"/>
                <a:cs typeface="Times New Roman" panose="02020603050405020304" pitchFamily="18" charset="0"/>
              </a:rPr>
              <a:t>/Sciences et labo.</a:t>
            </a:r>
            <a:endParaRPr lang="fr-FR" sz="1600" dirty="0">
              <a:latin typeface="Times New Roman" panose="02020603050405020304" pitchFamily="18" charset="0"/>
              <a:cs typeface="Times New Roman" panose="02020603050405020304" pitchFamily="18" charset="0"/>
            </a:endParaRPr>
          </a:p>
          <a:p>
            <a:pPr marL="0" indent="0">
              <a:buNone/>
            </a:pPr>
            <a:r>
              <a:rPr lang="fr-FR" sz="1600" b="1" dirty="0">
                <a:latin typeface="Times New Roman" panose="02020603050405020304" pitchFamily="18" charset="0"/>
                <a:cs typeface="Times New Roman" panose="02020603050405020304" pitchFamily="18" charset="0"/>
              </a:rPr>
              <a:t> </a:t>
            </a:r>
            <a:r>
              <a:rPr lang="fr-FR" sz="1600" b="1" dirty="0" smtClean="0">
                <a:latin typeface="Times New Roman" panose="02020603050405020304" pitchFamily="18" charset="0"/>
                <a:cs typeface="Times New Roman" panose="02020603050405020304" pitchFamily="18" charset="0"/>
              </a:rPr>
              <a:t>Les </a:t>
            </a:r>
            <a:r>
              <a:rPr lang="fr-FR" sz="1600" b="1" dirty="0">
                <a:latin typeface="Times New Roman" panose="02020603050405020304" pitchFamily="18" charset="0"/>
                <a:cs typeface="Times New Roman" panose="02020603050405020304" pitchFamily="18" charset="0"/>
              </a:rPr>
              <a:t>options SI et CIT sont regroupés sous un seul vœu 2GT SC-IG sciences de l’ingénieur :</a:t>
            </a:r>
            <a:endParaRPr lang="fr-FR" sz="1600" dirty="0">
              <a:latin typeface="Times New Roman" panose="02020603050405020304" pitchFamily="18" charset="0"/>
              <a:cs typeface="Times New Roman" panose="02020603050405020304" pitchFamily="18" charset="0"/>
            </a:endParaRPr>
          </a:p>
          <a:p>
            <a:pPr marL="0" indent="0">
              <a:buNone/>
            </a:pPr>
            <a:r>
              <a:rPr lang="fr-FR" sz="1600" b="1" dirty="0">
                <a:latin typeface="Times New Roman" panose="02020603050405020304" pitchFamily="18" charset="0"/>
                <a:cs typeface="Times New Roman" panose="02020603050405020304" pitchFamily="18" charset="0"/>
              </a:rPr>
              <a:t> </a:t>
            </a:r>
            <a:r>
              <a:rPr lang="fr-FR" sz="1600" dirty="0" smtClean="0">
                <a:latin typeface="Times New Roman" panose="02020603050405020304" pitchFamily="18" charset="0"/>
                <a:cs typeface="Times New Roman" panose="02020603050405020304" pitchFamily="18" charset="0"/>
              </a:rPr>
              <a:t> </a:t>
            </a:r>
            <a:r>
              <a:rPr lang="fr-FR" sz="1600" b="1" dirty="0">
                <a:latin typeface="Times New Roman" panose="02020603050405020304" pitchFamily="18" charset="0"/>
                <a:cs typeface="Times New Roman" panose="02020603050405020304" pitchFamily="18" charset="0"/>
              </a:rPr>
              <a:t>Annexe </a:t>
            </a:r>
            <a:r>
              <a:rPr lang="fr-FR" sz="1600" dirty="0">
                <a:latin typeface="Times New Roman" panose="02020603050405020304" pitchFamily="18" charset="0"/>
                <a:cs typeface="Times New Roman" panose="02020603050405020304" pitchFamily="18" charset="0"/>
              </a:rPr>
              <a:t> : A remettre au Principal du collège </a:t>
            </a:r>
            <a:r>
              <a:rPr lang="fr-FR" sz="1600" b="1" dirty="0">
                <a:solidFill>
                  <a:srgbClr val="FF0000"/>
                </a:solidFill>
                <a:latin typeface="Times New Roman" panose="02020603050405020304" pitchFamily="18" charset="0"/>
                <a:cs typeface="Times New Roman" panose="02020603050405020304" pitchFamily="18" charset="0"/>
              </a:rPr>
              <a:t>avant le 22 mai 2026</a:t>
            </a:r>
            <a:r>
              <a:rPr lang="fr-FR" sz="1600" dirty="0">
                <a:solidFill>
                  <a:srgbClr val="FF0000"/>
                </a:solidFill>
                <a:latin typeface="Times New Roman" panose="02020603050405020304" pitchFamily="18" charset="0"/>
                <a:cs typeface="Times New Roman" panose="02020603050405020304" pitchFamily="18" charset="0"/>
              </a:rPr>
              <a:t>.</a:t>
            </a:r>
          </a:p>
          <a:p>
            <a:pPr marL="0" indent="0">
              <a:buNone/>
            </a:pPr>
            <a:r>
              <a:rPr lang="fr-FR" sz="1600" dirty="0">
                <a:latin typeface="Times New Roman" panose="02020603050405020304" pitchFamily="18" charset="0"/>
                <a:cs typeface="Times New Roman" panose="02020603050405020304" pitchFamily="18" charset="0"/>
              </a:rPr>
              <a:t>Un seul vœu possible.</a:t>
            </a:r>
          </a:p>
          <a:p>
            <a:r>
              <a:rPr lang="fr-FR" sz="1600" dirty="0">
                <a:latin typeface="Times New Roman" panose="02020603050405020304" pitchFamily="18" charset="0"/>
                <a:cs typeface="Times New Roman" panose="02020603050405020304" pitchFamily="18" charset="0"/>
              </a:rPr>
              <a:t> </a:t>
            </a:r>
            <a:r>
              <a:rPr lang="fr-FR" sz="1600" b="1" dirty="0" smtClean="0">
                <a:latin typeface="Times New Roman" panose="02020603050405020304" pitchFamily="18" charset="0"/>
                <a:cs typeface="Times New Roman" panose="02020603050405020304" pitchFamily="18" charset="0"/>
              </a:rPr>
              <a:t>2GT </a:t>
            </a:r>
            <a:r>
              <a:rPr lang="fr-FR" sz="1600" b="1" dirty="0">
                <a:latin typeface="Times New Roman" panose="02020603050405020304" pitchFamily="18" charset="0"/>
                <a:cs typeface="Times New Roman" panose="02020603050405020304" pitchFamily="18" charset="0"/>
              </a:rPr>
              <a:t>SC-IG Sciences de l’ingénieur options priorisées </a:t>
            </a:r>
            <a:endParaRPr lang="fr-FR" sz="1600" dirty="0">
              <a:latin typeface="Times New Roman" panose="02020603050405020304" pitchFamily="18" charset="0"/>
              <a:cs typeface="Times New Roman" panose="02020603050405020304" pitchFamily="18" charset="0"/>
            </a:endParaRPr>
          </a:p>
          <a:p>
            <a:pPr marL="0" indent="0">
              <a:buNone/>
            </a:pPr>
            <a:r>
              <a:rPr lang="fr-FR" sz="1600" dirty="0">
                <a:latin typeface="Times New Roman" panose="02020603050405020304" pitchFamily="18" charset="0"/>
                <a:cs typeface="Times New Roman" panose="02020603050405020304" pitchFamily="18" charset="0"/>
              </a:rPr>
              <a:t>-Sciences de l’ingénieur</a:t>
            </a:r>
          </a:p>
          <a:p>
            <a:pPr marL="0" indent="0">
              <a:buNone/>
            </a:pPr>
            <a:r>
              <a:rPr lang="fr-FR" sz="1600" dirty="0">
                <a:latin typeface="Times New Roman" panose="02020603050405020304" pitchFamily="18" charset="0"/>
                <a:cs typeface="Times New Roman" panose="02020603050405020304" pitchFamily="18" charset="0"/>
              </a:rPr>
              <a:t>-Création et innovation technologique</a:t>
            </a:r>
          </a:p>
          <a:p>
            <a:pPr marL="0" indent="0">
              <a:buNone/>
            </a:pPr>
            <a:r>
              <a:rPr lang="fr-FR" sz="1600" dirty="0">
                <a:latin typeface="Times New Roman" panose="02020603050405020304" pitchFamily="18" charset="0"/>
                <a:cs typeface="Times New Roman" panose="02020603050405020304" pitchFamily="18" charset="0"/>
              </a:rPr>
              <a:t>Etablissements concernés : Victor Hugo (Colomiers) ; Muret (Charles de Gaulle) ; Toulouse (</a:t>
            </a:r>
            <a:r>
              <a:rPr lang="fr-FR" sz="1600" dirty="0" err="1">
                <a:latin typeface="Times New Roman" panose="02020603050405020304" pitchFamily="18" charset="0"/>
                <a:cs typeface="Times New Roman" panose="02020603050405020304" pitchFamily="18" charset="0"/>
              </a:rPr>
              <a:t>Déodat</a:t>
            </a:r>
            <a:r>
              <a:rPr lang="fr-FR" sz="1600" dirty="0">
                <a:latin typeface="Times New Roman" panose="02020603050405020304" pitchFamily="18" charset="0"/>
                <a:cs typeface="Times New Roman" panose="02020603050405020304" pitchFamily="18" charset="0"/>
              </a:rPr>
              <a:t> de Séverac); Toulouse (Stéphane Hessel); </a:t>
            </a:r>
            <a:r>
              <a:rPr lang="fr-FR" sz="1600" dirty="0" err="1">
                <a:latin typeface="Times New Roman" panose="02020603050405020304" pitchFamily="18" charset="0"/>
                <a:cs typeface="Times New Roman" panose="02020603050405020304" pitchFamily="18" charset="0"/>
              </a:rPr>
              <a:t>Gourdan</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Polignan</a:t>
            </a:r>
            <a:r>
              <a:rPr lang="fr-FR" sz="1600" dirty="0">
                <a:latin typeface="Times New Roman" panose="02020603050405020304" pitchFamily="18" charset="0"/>
                <a:cs typeface="Times New Roman" panose="02020603050405020304" pitchFamily="18" charset="0"/>
              </a:rPr>
              <a:t> (Paul </a:t>
            </a:r>
            <a:r>
              <a:rPr lang="fr-FR" sz="1600" dirty="0" err="1">
                <a:latin typeface="Times New Roman" panose="02020603050405020304" pitchFamily="18" charset="0"/>
                <a:cs typeface="Times New Roman" panose="02020603050405020304" pitchFamily="18" charset="0"/>
              </a:rPr>
              <a:t>Mathou</a:t>
            </a:r>
            <a:r>
              <a:rPr lang="fr-FR" sz="1600" dirty="0">
                <a:latin typeface="Times New Roman" panose="02020603050405020304" pitchFamily="18" charset="0"/>
                <a:cs typeface="Times New Roman" panose="02020603050405020304" pitchFamily="18" charset="0"/>
              </a:rPr>
              <a:t>) ,Revel Vincent Auriol</a:t>
            </a:r>
          </a:p>
          <a:p>
            <a:r>
              <a:rPr lang="fr-FR" sz="1600" dirty="0">
                <a:latin typeface="Times New Roman" panose="02020603050405020304" pitchFamily="18" charset="0"/>
                <a:cs typeface="Times New Roman" panose="02020603050405020304" pitchFamily="18" charset="0"/>
              </a:rPr>
              <a:t> </a:t>
            </a:r>
            <a:r>
              <a:rPr lang="fr-FR" sz="1600" b="1" dirty="0" smtClean="0">
                <a:latin typeface="Times New Roman" panose="02020603050405020304" pitchFamily="18" charset="0"/>
                <a:cs typeface="Times New Roman" panose="02020603050405020304" pitchFamily="18" charset="0"/>
              </a:rPr>
              <a:t>2GT </a:t>
            </a:r>
            <a:r>
              <a:rPr lang="fr-FR" sz="1600" b="1" dirty="0">
                <a:latin typeface="Times New Roman" panose="02020603050405020304" pitchFamily="18" charset="0"/>
                <a:cs typeface="Times New Roman" panose="02020603050405020304" pitchFamily="18" charset="0"/>
              </a:rPr>
              <a:t>BIOTE Biotechnologies option priorisée</a:t>
            </a:r>
            <a:endParaRPr lang="fr-FR" sz="1600" dirty="0">
              <a:latin typeface="Times New Roman" panose="02020603050405020304" pitchFamily="18" charset="0"/>
              <a:cs typeface="Times New Roman" panose="02020603050405020304" pitchFamily="18" charset="0"/>
            </a:endParaRPr>
          </a:p>
          <a:p>
            <a:pPr marL="0" indent="0">
              <a:buNone/>
            </a:pPr>
            <a:r>
              <a:rPr lang="fr-FR" sz="1600" dirty="0">
                <a:latin typeface="Times New Roman" panose="02020603050405020304" pitchFamily="18" charset="0"/>
                <a:cs typeface="Times New Roman" panose="02020603050405020304" pitchFamily="18" charset="0"/>
              </a:rPr>
              <a:t>-Toulouse (Stéphane Hessel) </a:t>
            </a:r>
          </a:p>
          <a:p>
            <a:r>
              <a:rPr lang="fr-FR" sz="1600" dirty="0">
                <a:latin typeface="Times New Roman" panose="02020603050405020304" pitchFamily="18" charset="0"/>
                <a:cs typeface="Times New Roman" panose="02020603050405020304" pitchFamily="18" charset="0"/>
              </a:rPr>
              <a:t> </a:t>
            </a:r>
            <a:r>
              <a:rPr lang="fr-FR" sz="1600" b="1" dirty="0" smtClean="0">
                <a:latin typeface="Times New Roman" panose="02020603050405020304" pitchFamily="18" charset="0"/>
                <a:cs typeface="Times New Roman" panose="02020603050405020304" pitchFamily="18" charset="0"/>
              </a:rPr>
              <a:t>2GT </a:t>
            </a:r>
            <a:r>
              <a:rPr lang="fr-FR" sz="1600" b="1" dirty="0">
                <a:latin typeface="Times New Roman" panose="02020603050405020304" pitchFamily="18" charset="0"/>
                <a:cs typeface="Times New Roman" panose="02020603050405020304" pitchFamily="18" charset="0"/>
              </a:rPr>
              <a:t>SLABO Sciences et Laboratoire option priorisée</a:t>
            </a:r>
            <a:endParaRPr lang="fr-FR" sz="1600" dirty="0">
              <a:latin typeface="Times New Roman" panose="02020603050405020304" pitchFamily="18" charset="0"/>
              <a:cs typeface="Times New Roman" panose="02020603050405020304" pitchFamily="18" charset="0"/>
            </a:endParaRPr>
          </a:p>
          <a:p>
            <a:pPr marL="0" lvl="0" indent="0">
              <a:buNone/>
            </a:pPr>
            <a:r>
              <a:rPr lang="fr-FR" sz="1600" dirty="0">
                <a:latin typeface="Times New Roman" panose="02020603050405020304" pitchFamily="18" charset="0"/>
                <a:cs typeface="Times New Roman" panose="02020603050405020304" pitchFamily="18" charset="0"/>
              </a:rPr>
              <a:t>-Toulouse (</a:t>
            </a:r>
            <a:r>
              <a:rPr lang="fr-FR" sz="1600" dirty="0" err="1">
                <a:latin typeface="Times New Roman" panose="02020603050405020304" pitchFamily="18" charset="0"/>
                <a:cs typeface="Times New Roman" panose="02020603050405020304" pitchFamily="18" charset="0"/>
              </a:rPr>
              <a:t>Déodat</a:t>
            </a:r>
            <a:r>
              <a:rPr lang="fr-FR" sz="1600" dirty="0">
                <a:latin typeface="Times New Roman" panose="02020603050405020304" pitchFamily="18" charset="0"/>
                <a:cs typeface="Times New Roman" panose="02020603050405020304" pitchFamily="18" charset="0"/>
              </a:rPr>
              <a:t> de Séverac); </a:t>
            </a:r>
            <a:r>
              <a:rPr lang="fr-FR" sz="1600" dirty="0" err="1">
                <a:latin typeface="Times New Roman" panose="02020603050405020304" pitchFamily="18" charset="0"/>
                <a:cs typeface="Times New Roman" panose="02020603050405020304" pitchFamily="18" charset="0"/>
              </a:rPr>
              <a:t>Gourdan</a:t>
            </a:r>
            <a:r>
              <a:rPr lang="fr-FR" sz="1600" dirty="0">
                <a:latin typeface="Times New Roman" panose="02020603050405020304" pitchFamily="18" charset="0"/>
                <a:cs typeface="Times New Roman" panose="02020603050405020304" pitchFamily="18" charset="0"/>
              </a:rPr>
              <a:t> - </a:t>
            </a:r>
            <a:r>
              <a:rPr lang="fr-FR" sz="1600" dirty="0" err="1">
                <a:latin typeface="Times New Roman" panose="02020603050405020304" pitchFamily="18" charset="0"/>
                <a:cs typeface="Times New Roman" panose="02020603050405020304" pitchFamily="18" charset="0"/>
              </a:rPr>
              <a:t>Polignan</a:t>
            </a:r>
            <a:r>
              <a:rPr lang="fr-FR" sz="1600" dirty="0">
                <a:latin typeface="Times New Roman" panose="02020603050405020304" pitchFamily="18" charset="0"/>
                <a:cs typeface="Times New Roman" panose="02020603050405020304" pitchFamily="18" charset="0"/>
              </a:rPr>
              <a:t> (Paul </a:t>
            </a:r>
            <a:r>
              <a:rPr lang="fr-FR" sz="1600" dirty="0" err="1">
                <a:latin typeface="Times New Roman" panose="02020603050405020304" pitchFamily="18" charset="0"/>
                <a:cs typeface="Times New Roman" panose="02020603050405020304" pitchFamily="18" charset="0"/>
              </a:rPr>
              <a:t>Mathou</a:t>
            </a:r>
            <a:r>
              <a:rPr lang="fr-FR" sz="1600" dirty="0">
                <a:latin typeface="Times New Roman" panose="02020603050405020304" pitchFamily="18" charset="0"/>
                <a:cs typeface="Times New Roman" panose="02020603050405020304" pitchFamily="18" charset="0"/>
              </a:rPr>
              <a:t>) Pibrac (Nelson Mandela) </a:t>
            </a:r>
            <a:endParaRPr lang="fr-FR" sz="1600" dirty="0" smtClean="0">
              <a:latin typeface="Times New Roman" panose="02020603050405020304" pitchFamily="18" charset="0"/>
              <a:cs typeface="Times New Roman" panose="02020603050405020304" pitchFamily="18" charset="0"/>
            </a:endParaRPr>
          </a:p>
          <a:p>
            <a:pPr lvl="0"/>
            <a:r>
              <a:rPr lang="fr-FR" b="1" dirty="0" smtClean="0">
                <a:latin typeface="Times New Roman" panose="02020603050405020304" pitchFamily="18" charset="0"/>
                <a:cs typeface="Times New Roman" panose="02020603050405020304" pitchFamily="18" charset="0"/>
              </a:rPr>
              <a:t>Option </a:t>
            </a:r>
            <a:r>
              <a:rPr lang="fr-FR" b="1" dirty="0">
                <a:latin typeface="Times New Roman" panose="02020603050405020304" pitchFamily="18" charset="0"/>
                <a:cs typeface="Times New Roman" panose="02020603050405020304" pitchFamily="18" charset="0"/>
              </a:rPr>
              <a:t>facultative danse ou Musique</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 LGT Saint-Sernin</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Uniquement pour les élèves hors secteur. Les élèves du secteur feront directement la demande lors de leur inscription. Dossier sur le site de l’établissement. Date limite de candidature </a:t>
            </a:r>
            <a:r>
              <a:rPr lang="fr-FR" b="1" dirty="0" smtClean="0">
                <a:solidFill>
                  <a:srgbClr val="FF0000"/>
                </a:solidFill>
                <a:latin typeface="Times New Roman" panose="02020603050405020304" pitchFamily="18" charset="0"/>
                <a:cs typeface="Times New Roman" panose="02020603050405020304" pitchFamily="18" charset="0"/>
              </a:rPr>
              <a:t>le 06/05/26</a:t>
            </a:r>
            <a:r>
              <a:rPr lang="fr-FR" b="1" dirty="0">
                <a:solidFill>
                  <a:srgbClr val="FF0000"/>
                </a:solidFill>
                <a:latin typeface="Times New Roman" panose="02020603050405020304" pitchFamily="18" charset="0"/>
                <a:cs typeface="Times New Roman" panose="02020603050405020304" pitchFamily="18" charset="0"/>
              </a:rPr>
              <a:t>.</a:t>
            </a:r>
            <a:endParaRPr lang="fr-FR" dirty="0">
              <a:solidFill>
                <a:srgbClr val="FF0000"/>
              </a:solidFill>
              <a:latin typeface="Times New Roman" panose="02020603050405020304" pitchFamily="18" charset="0"/>
              <a:cs typeface="Times New Roman" panose="02020603050405020304" pitchFamily="18" charset="0"/>
            </a:endParaRPr>
          </a:p>
          <a:p>
            <a:pPr marL="0" indent="0">
              <a:buNone/>
            </a:pPr>
            <a:endParaRPr lang="fr-FR" sz="1600" dirty="0" smtClean="0">
              <a:latin typeface="Times New Roman" panose="02020603050405020304" pitchFamily="18" charset="0"/>
              <a:cs typeface="Times New Roman" panose="02020603050405020304" pitchFamily="18" charset="0"/>
            </a:endParaRPr>
          </a:p>
          <a:p>
            <a:pPr marL="0" indent="0">
              <a:buNone/>
            </a:pPr>
            <a:endParaRPr lang="fr-FR" sz="1600" dirty="0">
              <a:latin typeface="Times New Roman" panose="02020603050405020304" pitchFamily="18" charset="0"/>
              <a:cs typeface="Times New Roman" panose="02020603050405020304" pitchFamily="18" charset="0"/>
            </a:endParaRPr>
          </a:p>
          <a:p>
            <a:pPr marL="0" indent="0">
              <a:buNone/>
            </a:pPr>
            <a:r>
              <a:rPr lang="fr-FR" dirty="0"/>
              <a:t> </a:t>
            </a:r>
          </a:p>
          <a:p>
            <a:pPr marL="0" indent="0">
              <a:buNone/>
            </a:pPr>
            <a:r>
              <a:rPr lang="fr-FR" dirty="0"/>
              <a:t> </a:t>
            </a:r>
          </a:p>
          <a:p>
            <a:pPr marL="0" indent="0">
              <a:buNone/>
            </a:pPr>
            <a:r>
              <a:rPr lang="fr-FR" dirty="0">
                <a:latin typeface="Times New Roman" panose="02020603050405020304" pitchFamily="18" charset="0"/>
                <a:cs typeface="Times New Roman" panose="02020603050405020304" pitchFamily="18" charset="0"/>
              </a:rPr>
              <a:t> </a:t>
            </a:r>
          </a:p>
          <a:p>
            <a:pPr marL="0" indent="0">
              <a:buNone/>
            </a:pPr>
            <a:endParaRPr lang="fr-FR" dirty="0" smtClean="0">
              <a:latin typeface="Times New Roman" panose="02020603050405020304" pitchFamily="18" charset="0"/>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8</a:t>
            </a:fld>
            <a:endParaRPr lang="fr-FR"/>
          </a:p>
        </p:txBody>
      </p:sp>
    </p:spTree>
    <p:extLst>
      <p:ext uri="{BB962C8B-B14F-4D97-AF65-F5344CB8AC3E}">
        <p14:creationId xmlns:p14="http://schemas.microsoft.com/office/powerpoint/2010/main" val="2105889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648072"/>
          </a:xfrm>
        </p:spPr>
        <p:txBody>
          <a:bodyPr>
            <a:normAutofit/>
          </a:bodyPr>
          <a:lstStyle/>
          <a:p>
            <a:r>
              <a:rPr lang="fr-FR" dirty="0" smtClean="0"/>
              <a:t>Cas particuliers Section Euro</a:t>
            </a:r>
            <a:endParaRPr lang="fr-FR" dirty="0"/>
          </a:p>
        </p:txBody>
      </p:sp>
      <p:sp>
        <p:nvSpPr>
          <p:cNvPr id="3" name="Espace réservé du contenu 2"/>
          <p:cNvSpPr>
            <a:spLocks noGrp="1"/>
          </p:cNvSpPr>
          <p:nvPr>
            <p:ph idx="1"/>
          </p:nvPr>
        </p:nvSpPr>
        <p:spPr>
          <a:xfrm>
            <a:off x="323528" y="836712"/>
            <a:ext cx="8640960" cy="5688632"/>
          </a:xfrm>
        </p:spPr>
        <p:txBody>
          <a:bodyPr>
            <a:normAutofit fontScale="85000" lnSpcReduction="10000"/>
          </a:bodyPr>
          <a:lstStyle/>
          <a:p>
            <a:r>
              <a:rPr lang="fr-FR" b="1" dirty="0"/>
              <a:t>Section Européenne sur le lycée Victor Hugo de Colomiers</a:t>
            </a:r>
            <a:r>
              <a:rPr lang="fr-FR" dirty="0"/>
              <a:t> : Pour l’espagnol et l’anglais, Date butoir pour le dépôt du dossier : </a:t>
            </a:r>
            <a:r>
              <a:rPr lang="fr-FR" b="1" dirty="0">
                <a:solidFill>
                  <a:srgbClr val="FF0000"/>
                </a:solidFill>
              </a:rPr>
              <a:t>11 mai 2026</a:t>
            </a:r>
            <a:r>
              <a:rPr lang="fr-FR" b="1" dirty="0"/>
              <a:t>.</a:t>
            </a:r>
            <a:r>
              <a:rPr lang="fr-FR" dirty="0"/>
              <a:t>L’admission en section européenne est donnée prioritairement aux élèves du secteur scolaire du lycée – fonction du lieu de résidence (voir le site du Conseil Départemental 31). Il est également possible pour un élève hors secteur de candidater, dans la limite des capacités d’accueil, une fois les places attribuées aux élèves du secteur. Pour télécharger les dossiers</a:t>
            </a:r>
            <a:r>
              <a:rPr lang="fr-FR" b="1" dirty="0"/>
              <a:t> :</a:t>
            </a:r>
            <a:endParaRPr lang="fr-FR" dirty="0"/>
          </a:p>
          <a:p>
            <a:r>
              <a:rPr lang="fr-FR" u="sng" dirty="0">
                <a:hlinkClick r:id="rId2"/>
              </a:rPr>
              <a:t>https://victor-hugo-colomiers.mon-ent-occitanie.fr/comment-demander-une-admission-</a:t>
            </a:r>
            <a:r>
              <a:rPr lang="fr-FR" u="sng" dirty="0" smtClean="0">
                <a:hlinkClick r:id="rId2"/>
              </a:rPr>
              <a:t>/</a:t>
            </a:r>
            <a:endParaRPr lang="fr-FR" u="sng" dirty="0" smtClean="0"/>
          </a:p>
          <a:p>
            <a:r>
              <a:rPr lang="fr-FR" dirty="0" smtClean="0"/>
              <a:t>Section européenne sur le lycée Saint Sernin : Anglais , allemand et espagnol</a:t>
            </a:r>
            <a:endParaRPr lang="fr-FR" dirty="0"/>
          </a:p>
          <a:p>
            <a:pPr marL="0" indent="0">
              <a:buNone/>
            </a:pPr>
            <a:r>
              <a:rPr lang="fr-FR" dirty="0"/>
              <a:t>Le lycée Saint-Sernin propose un enseignement </a:t>
            </a:r>
            <a:r>
              <a:rPr lang="fr-FR" b="1" dirty="0"/>
              <a:t>d'histoire-géographie en anglais</a:t>
            </a:r>
            <a:r>
              <a:rPr lang="fr-FR" dirty="0"/>
              <a:t> dans le cadre de la section européenne. Le recrutement des élèves se fait sur dossier en fin d'année de 3°. </a:t>
            </a:r>
            <a:r>
              <a:rPr lang="fr-FR" b="1" dirty="0"/>
              <a:t>Ce n'est pas un enseignement dérogatoire</a:t>
            </a:r>
            <a:r>
              <a:rPr lang="fr-FR" dirty="0"/>
              <a:t>.</a:t>
            </a:r>
          </a:p>
          <a:p>
            <a:pPr marL="0" indent="0">
              <a:buNone/>
            </a:pPr>
            <a:r>
              <a:rPr lang="fr-FR" b="1" dirty="0"/>
              <a:t>Inscription en section </a:t>
            </a:r>
            <a:r>
              <a:rPr lang="fr-FR" b="1" dirty="0" smtClean="0"/>
              <a:t>européenne :</a:t>
            </a:r>
            <a:endParaRPr lang="fr-FR" b="1" dirty="0"/>
          </a:p>
          <a:p>
            <a:pPr marL="0" indent="0">
              <a:buNone/>
            </a:pPr>
            <a:r>
              <a:rPr lang="fr-FR" b="1" dirty="0"/>
              <a:t>Dossier à retourner complet au plus tard </a:t>
            </a:r>
            <a:r>
              <a:rPr lang="fr-FR" b="1" dirty="0">
                <a:solidFill>
                  <a:srgbClr val="FF0000"/>
                </a:solidFill>
              </a:rPr>
              <a:t>le 22 mai 2026</a:t>
            </a:r>
            <a:r>
              <a:rPr lang="fr-FR" b="1" dirty="0" smtClean="0">
                <a:solidFill>
                  <a:srgbClr val="FF0000"/>
                </a:solidFill>
              </a:rPr>
              <a:t>.</a:t>
            </a:r>
          </a:p>
          <a:p>
            <a:pPr marL="0" indent="0">
              <a:buNone/>
            </a:pPr>
            <a:r>
              <a:rPr lang="fr-FR" dirty="0"/>
              <a:t>Précisions concernant la sélection des dossiers • Pour la section euro anglais, a moyenne obtenue en anglais doit attester de l’acquisition du niveau B1 du Cadre Européen Commun de Référence pour les langues (CECRL). Les résultats scolaires doivent par ailleurs être réguliers et homogènes dans l’ensemble des disciplines. • La sélection valorisera les dossiers témoignant d'une grande qualité d'écoute et d'un comportement respectueux, garantissant ainsi un environnement de travail propice aux projets linguistiques. </a:t>
            </a:r>
            <a:endParaRPr lang="fr-FR" dirty="0">
              <a:solidFill>
                <a:srgbClr val="FF0000"/>
              </a:solidFill>
            </a:endParaRPr>
          </a:p>
          <a:p>
            <a:pPr marL="0" indent="0">
              <a:buNone/>
            </a:pPr>
            <a:r>
              <a:rPr lang="fr-FR" dirty="0"/>
              <a:t> </a:t>
            </a:r>
          </a:p>
          <a:p>
            <a:pPr marL="0" indent="0">
              <a:buNone/>
            </a:pP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dirty="0" smtClean="0"/>
              <a:t>CIO Centre  2026</a:t>
            </a:r>
            <a:endParaRPr lang="fr-FR" dirty="0"/>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9</a:t>
            </a:fld>
            <a:endParaRPr lang="fr-FR" dirty="0"/>
          </a:p>
        </p:txBody>
      </p:sp>
    </p:spTree>
    <p:extLst>
      <p:ext uri="{BB962C8B-B14F-4D97-AF65-F5344CB8AC3E}">
        <p14:creationId xmlns:p14="http://schemas.microsoft.com/office/powerpoint/2010/main" val="379614782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1494</TotalTime>
  <Words>3622</Words>
  <Application>Microsoft Office PowerPoint</Application>
  <PresentationFormat>Affichage à l'écran (4:3)</PresentationFormat>
  <Paragraphs>286</Paragraphs>
  <Slides>25</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25</vt:i4>
      </vt:variant>
    </vt:vector>
  </HeadingPairs>
  <TitlesOfParts>
    <vt:vector size="32" baseType="lpstr">
      <vt:lpstr>Arial</vt:lpstr>
      <vt:lpstr>Calibri</vt:lpstr>
      <vt:lpstr>Times New Roman</vt:lpstr>
      <vt:lpstr>Trebuchet MS</vt:lpstr>
      <vt:lpstr>Wingdings</vt:lpstr>
      <vt:lpstr>Wingdings 3</vt:lpstr>
      <vt:lpstr>Facette</vt:lpstr>
      <vt:lpstr>Réunion après 3ème </vt:lpstr>
      <vt:lpstr>Présentation PowerPoint</vt:lpstr>
      <vt:lpstr>Présentation PowerPoint</vt:lpstr>
      <vt:lpstr>Pré-Tour de sécurisation pour la voie professionnelle</vt:lpstr>
      <vt:lpstr>Pour une 2de GT</vt:lpstr>
      <vt:lpstr>Présentation PowerPoint</vt:lpstr>
      <vt:lpstr>Présentation PowerPoint</vt:lpstr>
      <vt:lpstr>Demande de vœux priorisés</vt:lpstr>
      <vt:lpstr>Cas particuliers Section Euro</vt:lpstr>
      <vt:lpstr>Présentation PowerPoint</vt:lpstr>
      <vt:lpstr>Dispositifs sport -études</vt:lpstr>
      <vt:lpstr>DISPOSITIFS Sport-études</vt:lpstr>
      <vt:lpstr>Les sections sportives SSS</vt:lpstr>
      <vt:lpstr>Affectation en Seconde professionnelle/1ère année CAP </vt:lpstr>
      <vt:lpstr>SPÉCIFICITÉS : Procédures d’affectation en 2DE professionnelle et 1ère année CAP </vt:lpstr>
      <vt:lpstr>Présentation PowerPoint</vt:lpstr>
      <vt:lpstr>2de professionnelle Métiers de la sécurité</vt:lpstr>
      <vt:lpstr>           Apprentissage </vt:lpstr>
      <vt:lpstr>Apprentissage </vt:lpstr>
      <vt:lpstr>Elèves concernés par une situation médicale </vt:lpstr>
      <vt:lpstr>Présentation PowerPoint</vt:lpstr>
      <vt:lpstr>Les internats d’excellence</vt:lpstr>
      <vt:lpstr>Classes passerelles </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post-3ème 2022</dc:title>
  <dc:creator>nselmane</dc:creator>
  <cp:lastModifiedBy>Utilisateur Windows</cp:lastModifiedBy>
  <cp:revision>92</cp:revision>
  <dcterms:created xsi:type="dcterms:W3CDTF">2022-04-23T14:22:31Z</dcterms:created>
  <dcterms:modified xsi:type="dcterms:W3CDTF">2026-04-24T11:59:27Z</dcterms:modified>
</cp:coreProperties>
</file>